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2"/>
  </p:notesMasterIdLst>
  <p:sldIdLst>
    <p:sldId id="256" r:id="rId2"/>
    <p:sldId id="258" r:id="rId3"/>
    <p:sldId id="260" r:id="rId4"/>
    <p:sldId id="275" r:id="rId5"/>
    <p:sldId id="321" r:id="rId6"/>
    <p:sldId id="322" r:id="rId7"/>
    <p:sldId id="304" r:id="rId8"/>
    <p:sldId id="306" r:id="rId9"/>
    <p:sldId id="320" r:id="rId10"/>
    <p:sldId id="293" r:id="rId11"/>
    <p:sldId id="294" r:id="rId12"/>
    <p:sldId id="296" r:id="rId13"/>
    <p:sldId id="297" r:id="rId14"/>
    <p:sldId id="325" r:id="rId15"/>
    <p:sldId id="298" r:id="rId16"/>
    <p:sldId id="323" r:id="rId17"/>
    <p:sldId id="327" r:id="rId18"/>
    <p:sldId id="276" r:id="rId19"/>
    <p:sldId id="277" r:id="rId20"/>
    <p:sldId id="302" r:id="rId21"/>
    <p:sldId id="303" r:id="rId22"/>
    <p:sldId id="307" r:id="rId23"/>
    <p:sldId id="324" r:id="rId24"/>
    <p:sldId id="333" r:id="rId25"/>
    <p:sldId id="326" r:id="rId26"/>
    <p:sldId id="328" r:id="rId27"/>
    <p:sldId id="329" r:id="rId28"/>
    <p:sldId id="330" r:id="rId29"/>
    <p:sldId id="331" r:id="rId30"/>
    <p:sldId id="33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F0F7"/>
    <a:srgbClr val="F7CAC1"/>
    <a:srgbClr val="FDB1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21" autoAdjust="0"/>
  </p:normalViewPr>
  <p:slideViewPr>
    <p:cSldViewPr>
      <p:cViewPr varScale="1">
        <p:scale>
          <a:sx n="100" d="100"/>
          <a:sy n="100" d="100"/>
        </p:scale>
        <p:origin x="1536" y="96"/>
      </p:cViewPr>
      <p:guideLst>
        <p:guide orient="horz" pos="2160"/>
        <p:guide pos="2880"/>
      </p:guideLst>
    </p:cSldViewPr>
  </p:slideViewPr>
  <p:outlineViewPr>
    <p:cViewPr>
      <p:scale>
        <a:sx n="33" d="100"/>
        <a:sy n="33" d="100"/>
      </p:scale>
      <p:origin x="0" y="-41082"/>
    </p:cViewPr>
  </p:outlineViewPr>
  <p:notesTextViewPr>
    <p:cViewPr>
      <p:scale>
        <a:sx n="100" d="100"/>
        <a:sy n="100" d="100"/>
      </p:scale>
      <p:origin x="0" y="0"/>
    </p:cViewPr>
  </p:notesTextViewPr>
  <p:sorterViewPr>
    <p:cViewPr>
      <p:scale>
        <a:sx n="100" d="100"/>
        <a:sy n="100" d="100"/>
      </p:scale>
      <p:origin x="0" y="-18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Progress</a:t>
            </a:r>
            <a:endParaRPr lang="en-US" dirty="0"/>
          </a:p>
        </c:rich>
      </c:tx>
      <c:layout>
        <c:manualLayout>
          <c:xMode val="edge"/>
          <c:yMode val="edge"/>
          <c:x val="0.18077687752798999"/>
          <c:y val="2.043049746997360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4131132159205E-2"/>
          <c:y val="0.21900045457282299"/>
          <c:w val="0.91487352124462695"/>
          <c:h val="0.6199759706095000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Application</c:v>
                </c:pt>
                <c:pt idx="1">
                  <c:v>Designation</c:v>
                </c:pt>
                <c:pt idx="2">
                  <c:v>Examination</c:v>
                </c:pt>
                <c:pt idx="3">
                  <c:v>Referendum</c:v>
                </c:pt>
                <c:pt idx="4">
                  <c:v>Made</c:v>
                </c:pt>
              </c:strCache>
            </c:strRef>
          </c:cat>
          <c:val>
            <c:numRef>
              <c:f>Sheet1!$B$2:$B$6</c:f>
              <c:numCache>
                <c:formatCode>General</c:formatCode>
                <c:ptCount val="5"/>
                <c:pt idx="0">
                  <c:v>1384</c:v>
                </c:pt>
                <c:pt idx="1">
                  <c:v>1126</c:v>
                </c:pt>
                <c:pt idx="2">
                  <c:v>81</c:v>
                </c:pt>
                <c:pt idx="3">
                  <c:v>68</c:v>
                </c:pt>
                <c:pt idx="4">
                  <c:v>18</c:v>
                </c:pt>
              </c:numCache>
            </c:numRef>
          </c:val>
        </c:ser>
        <c:dLbls>
          <c:showLegendKey val="0"/>
          <c:showVal val="0"/>
          <c:showCatName val="0"/>
          <c:showSerName val="0"/>
          <c:showPercent val="0"/>
          <c:showBubbleSize val="0"/>
        </c:dLbls>
        <c:gapWidth val="219"/>
        <c:overlap val="-27"/>
        <c:axId val="184003160"/>
        <c:axId val="106279816"/>
      </c:barChart>
      <c:catAx>
        <c:axId val="184003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279816"/>
        <c:crosses val="autoZero"/>
        <c:auto val="1"/>
        <c:lblAlgn val="ctr"/>
        <c:lblOffset val="100"/>
        <c:noMultiLvlLbl val="0"/>
      </c:catAx>
      <c:valAx>
        <c:axId val="106279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4003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0.30826</cdr:x>
      <cdr:y>0.03751</cdr:y>
    </cdr:from>
    <cdr:to>
      <cdr:x>0.84695</cdr:x>
      <cdr:y>0.08715</cdr:y>
    </cdr:to>
    <cdr:sp macro="" textlink="">
      <cdr:nvSpPr>
        <cdr:cNvPr id="2" name="Right Arrow 1"/>
        <cdr:cNvSpPr/>
      </cdr:nvSpPr>
      <cdr:spPr>
        <a:xfrm xmlns:a="http://schemas.openxmlformats.org/drawingml/2006/main">
          <a:off x="2431182" y="163215"/>
          <a:ext cx="4248472" cy="216024"/>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0.84912</cdr:x>
      <cdr:y>0.72857</cdr:y>
    </cdr:from>
    <cdr:to>
      <cdr:x>0.92216</cdr:x>
      <cdr:y>0.79476</cdr:y>
    </cdr:to>
    <cdr:sp macro="" textlink="">
      <cdr:nvSpPr>
        <cdr:cNvPr id="3" name="TextBox 2"/>
        <cdr:cNvSpPr txBox="1"/>
      </cdr:nvSpPr>
      <cdr:spPr>
        <a:xfrm xmlns:a="http://schemas.openxmlformats.org/drawingml/2006/main">
          <a:off x="6696744" y="3672408"/>
          <a:ext cx="576044" cy="3336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dirty="0">
              <a:latin typeface="Verdana" panose="020B0604030504040204" pitchFamily="34" charset="0"/>
              <a:ea typeface="Verdana" panose="020B0604030504040204" pitchFamily="34" charset="0"/>
              <a:cs typeface="Verdana" panose="020B0604030504040204" pitchFamily="34" charset="0"/>
            </a:rPr>
            <a:t> </a:t>
          </a:r>
          <a:r>
            <a:rPr lang="en-GB" dirty="0" smtClean="0">
              <a:latin typeface="Verdana" panose="020B0604030504040204" pitchFamily="34" charset="0"/>
              <a:ea typeface="Verdana" panose="020B0604030504040204" pitchFamily="34" charset="0"/>
              <a:cs typeface="Verdana" panose="020B0604030504040204" pitchFamily="34" charset="0"/>
            </a:rPr>
            <a:t> 46</a:t>
          </a:r>
        </a:p>
        <a:p xmlns:a="http://schemas.openxmlformats.org/drawingml/2006/main">
          <a:endParaRPr lang="en-GB" sz="1100"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0.31043</cdr:x>
      <cdr:y>0.3</cdr:y>
    </cdr:from>
    <cdr:to>
      <cdr:x>0.38347</cdr:x>
      <cdr:y>0.36619</cdr:y>
    </cdr:to>
    <cdr:sp macro="" textlink="">
      <cdr:nvSpPr>
        <cdr:cNvPr id="4" name="TextBox 1"/>
        <cdr:cNvSpPr txBox="1"/>
      </cdr:nvSpPr>
      <cdr:spPr>
        <a:xfrm xmlns:a="http://schemas.openxmlformats.org/drawingml/2006/main">
          <a:off x="2448272" y="1512168"/>
          <a:ext cx="576045" cy="3336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smtClean="0">
              <a:latin typeface="Verdana" panose="020B0604030504040204" pitchFamily="34" charset="0"/>
              <a:ea typeface="Verdana" panose="020B0604030504040204" pitchFamily="34" charset="0"/>
              <a:cs typeface="Verdana" panose="020B0604030504040204" pitchFamily="34" charset="0"/>
            </a:rPr>
            <a:t> </a:t>
          </a:r>
          <a:r>
            <a:rPr lang="en-GB" dirty="0" smtClean="0">
              <a:latin typeface="Verdana" panose="020B0604030504040204" pitchFamily="34" charset="0"/>
              <a:ea typeface="Verdana" panose="020B0604030504040204" pitchFamily="34" charset="0"/>
              <a:cs typeface="Verdana" panose="020B0604030504040204" pitchFamily="34" charset="0"/>
            </a:rPr>
            <a:t>1126</a:t>
          </a:r>
          <a:endParaRPr lang="en-GB" sz="1100"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0.48391</cdr:x>
      <cdr:y>0.72857</cdr:y>
    </cdr:from>
    <cdr:to>
      <cdr:x>0.55695</cdr:x>
      <cdr:y>0.79477</cdr:y>
    </cdr:to>
    <cdr:sp macro="" textlink="">
      <cdr:nvSpPr>
        <cdr:cNvPr id="5" name="TextBox 1"/>
        <cdr:cNvSpPr txBox="1"/>
      </cdr:nvSpPr>
      <cdr:spPr>
        <a:xfrm xmlns:a="http://schemas.openxmlformats.org/drawingml/2006/main">
          <a:off x="3816424" y="3672408"/>
          <a:ext cx="576045" cy="3336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smtClean="0">
              <a:latin typeface="Verdana" panose="020B0604030504040204" pitchFamily="34" charset="0"/>
              <a:ea typeface="Verdana" panose="020B0604030504040204" pitchFamily="34" charset="0"/>
              <a:cs typeface="Verdana" panose="020B0604030504040204" pitchFamily="34" charset="0"/>
            </a:rPr>
            <a:t>  </a:t>
          </a:r>
          <a:r>
            <a:rPr lang="en-GB" dirty="0" smtClean="0">
              <a:latin typeface="Verdana" panose="020B0604030504040204" pitchFamily="34" charset="0"/>
              <a:ea typeface="Verdana" panose="020B0604030504040204" pitchFamily="34" charset="0"/>
              <a:cs typeface="Verdana" panose="020B0604030504040204" pitchFamily="34" charset="0"/>
            </a:rPr>
            <a:t>81</a:t>
          </a:r>
          <a:endParaRPr lang="en-GB" sz="1100"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0.56608</cdr:x>
      <cdr:y>0.66194</cdr:y>
    </cdr:from>
    <cdr:to>
      <cdr:x>0.63912</cdr:x>
      <cdr:y>0.72813</cdr:y>
    </cdr:to>
    <cdr:sp macro="" textlink="">
      <cdr:nvSpPr>
        <cdr:cNvPr id="6" name="TextBox 1"/>
        <cdr:cNvSpPr txBox="1"/>
      </cdr:nvSpPr>
      <cdr:spPr>
        <a:xfrm xmlns:a="http://schemas.openxmlformats.org/drawingml/2006/main">
          <a:off x="4464496" y="2880320"/>
          <a:ext cx="576064"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dirty="0">
              <a:latin typeface="Verdana" panose="020B0604030504040204" pitchFamily="34" charset="0"/>
              <a:ea typeface="Verdana" panose="020B0604030504040204" pitchFamily="34" charset="0"/>
              <a:cs typeface="Verdana" panose="020B0604030504040204" pitchFamily="34" charset="0"/>
            </a:rPr>
            <a:t> </a:t>
          </a:r>
          <a:r>
            <a:rPr lang="en-GB" dirty="0" smtClean="0">
              <a:latin typeface="Verdana" panose="020B0604030504040204" pitchFamily="34" charset="0"/>
              <a:ea typeface="Verdana" panose="020B0604030504040204" pitchFamily="34" charset="0"/>
              <a:cs typeface="Verdana" panose="020B0604030504040204" pitchFamily="34" charset="0"/>
            </a:rPr>
            <a:t> </a:t>
          </a:r>
          <a:endParaRPr lang="en-GB" sz="1100"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0.66651</cdr:x>
      <cdr:y>0.72857</cdr:y>
    </cdr:from>
    <cdr:to>
      <cdr:x>0.73956</cdr:x>
      <cdr:y>0.79476</cdr:y>
    </cdr:to>
    <cdr:sp macro="" textlink="">
      <cdr:nvSpPr>
        <cdr:cNvPr id="7" name="TextBox 1"/>
        <cdr:cNvSpPr txBox="1"/>
      </cdr:nvSpPr>
      <cdr:spPr>
        <a:xfrm xmlns:a="http://schemas.openxmlformats.org/drawingml/2006/main">
          <a:off x="5256584" y="3672408"/>
          <a:ext cx="576123" cy="3336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dirty="0">
              <a:latin typeface="Verdana" panose="020B0604030504040204" pitchFamily="34" charset="0"/>
              <a:ea typeface="Verdana" panose="020B0604030504040204" pitchFamily="34" charset="0"/>
              <a:cs typeface="Verdana" panose="020B0604030504040204" pitchFamily="34" charset="0"/>
            </a:rPr>
            <a:t> </a:t>
          </a:r>
          <a:r>
            <a:rPr lang="en-GB" dirty="0" smtClean="0">
              <a:latin typeface="Verdana" panose="020B0604030504040204" pitchFamily="34" charset="0"/>
              <a:ea typeface="Verdana" panose="020B0604030504040204" pitchFamily="34" charset="0"/>
              <a:cs typeface="Verdana" panose="020B0604030504040204" pitchFamily="34" charset="0"/>
            </a:rPr>
            <a:t> 68</a:t>
          </a:r>
          <a:endParaRPr lang="en-GB" sz="1100"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0.11869</cdr:x>
      <cdr:y>0.22857</cdr:y>
    </cdr:from>
    <cdr:to>
      <cdr:x>0.19173</cdr:x>
      <cdr:y>0.29477</cdr:y>
    </cdr:to>
    <cdr:sp macro="" textlink="">
      <cdr:nvSpPr>
        <cdr:cNvPr id="8" name="TextBox 1"/>
        <cdr:cNvSpPr txBox="1"/>
      </cdr:nvSpPr>
      <cdr:spPr>
        <a:xfrm xmlns:a="http://schemas.openxmlformats.org/drawingml/2006/main">
          <a:off x="936104" y="1152128"/>
          <a:ext cx="576044" cy="3336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smtClean="0">
              <a:latin typeface="Verdana" panose="020B0604030504040204" pitchFamily="34" charset="0"/>
              <a:ea typeface="Verdana" panose="020B0604030504040204" pitchFamily="34" charset="0"/>
              <a:cs typeface="Verdana" panose="020B0604030504040204" pitchFamily="34" charset="0"/>
            </a:rPr>
            <a:t>1384</a:t>
          </a:r>
          <a:endParaRPr lang="en-GB" sz="1100" dirty="0">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66FADB-8B26-477E-BFCE-4281809F1A9B}" type="datetimeFigureOut">
              <a:rPr lang="en-GB" smtClean="0"/>
              <a:t>20/07/2015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16464-7277-4A83-9813-9B636FAB13EB}" type="slidenum">
              <a:rPr lang="en-GB" smtClean="0"/>
              <a:t>‹#›</a:t>
            </a:fld>
            <a:endParaRPr lang="en-GB"/>
          </a:p>
        </p:txBody>
      </p:sp>
    </p:spTree>
    <p:extLst>
      <p:ext uri="{BB962C8B-B14F-4D97-AF65-F5344CB8AC3E}">
        <p14:creationId xmlns:p14="http://schemas.microsoft.com/office/powerpoint/2010/main" val="1162174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defRPr/>
            </a:pPr>
            <a:r>
              <a:rPr lang="en-GB" sz="2000" b="0" i="0" dirty="0" smtClean="0">
                <a:latin typeface="Verdana" charset="0"/>
                <a:ea typeface="Verdana" charset="0"/>
                <a:cs typeface="Verdana" charset="0"/>
              </a:rPr>
              <a:t>Neighbourhood (Development) Plans </a:t>
            </a:r>
          </a:p>
          <a:p>
            <a:pPr lvl="1">
              <a:lnSpc>
                <a:spcPct val="100000"/>
              </a:lnSpc>
              <a:spcBef>
                <a:spcPts val="600"/>
              </a:spcBef>
              <a:buFont typeface="Wingdings" panose="05000000000000000000" pitchFamily="2" charset="2"/>
              <a:buChar char="Ø"/>
              <a:defRPr/>
            </a:pPr>
            <a:r>
              <a:rPr lang="en-GB" b="0" i="0" dirty="0" smtClean="0">
                <a:latin typeface="Verdana" charset="0"/>
                <a:ea typeface="Verdana" charset="0"/>
                <a:cs typeface="Verdana" charset="0"/>
              </a:rPr>
              <a:t> statutory development plan forms part of the Local Development Framework</a:t>
            </a:r>
          </a:p>
          <a:p>
            <a:pPr lvl="1">
              <a:spcBef>
                <a:spcPts val="600"/>
              </a:spcBef>
              <a:buNone/>
              <a:defRPr/>
            </a:pPr>
            <a:endParaRPr lang="en-GB" b="0" i="0" dirty="0" smtClean="0">
              <a:latin typeface="Verdana" charset="0"/>
              <a:ea typeface="Verdana" charset="0"/>
              <a:cs typeface="Verdana" charset="0"/>
            </a:endParaRPr>
          </a:p>
          <a:p>
            <a:pPr>
              <a:spcBef>
                <a:spcPts val="1800"/>
              </a:spcBef>
              <a:defRPr/>
            </a:pPr>
            <a:r>
              <a:rPr lang="en-GB" sz="2000" b="0" i="0" dirty="0" smtClean="0">
                <a:latin typeface="Verdana" charset="0"/>
                <a:ea typeface="Verdana" charset="0"/>
                <a:cs typeface="Verdana" charset="0"/>
              </a:rPr>
              <a:t>Neighbourhood Development Orders </a:t>
            </a:r>
          </a:p>
          <a:p>
            <a:pPr lvl="1">
              <a:lnSpc>
                <a:spcPct val="100000"/>
              </a:lnSpc>
              <a:spcBef>
                <a:spcPts val="0"/>
              </a:spcBef>
              <a:buFont typeface="Wingdings" panose="05000000000000000000" pitchFamily="2" charset="2"/>
              <a:buChar char="Ø"/>
              <a:defRPr/>
            </a:pPr>
            <a:r>
              <a:rPr lang="en-US" dirty="0" smtClean="0">
                <a:latin typeface="Verdana" charset="0"/>
                <a:ea typeface="Verdana" charset="0"/>
                <a:cs typeface="Verdana" charset="0"/>
              </a:rPr>
              <a:t> grant planning permission for certain kinds of development within specified area</a:t>
            </a:r>
          </a:p>
          <a:p>
            <a:pPr lvl="1">
              <a:spcBef>
                <a:spcPts val="0"/>
              </a:spcBef>
              <a:buNone/>
              <a:defRPr/>
            </a:pPr>
            <a:endParaRPr lang="en-US" dirty="0" smtClean="0">
              <a:latin typeface="Verdana" charset="0"/>
              <a:ea typeface="Verdana" charset="0"/>
              <a:cs typeface="Verdana" charset="0"/>
            </a:endParaRPr>
          </a:p>
          <a:p>
            <a:pPr>
              <a:spcBef>
                <a:spcPts val="0"/>
              </a:spcBef>
              <a:defRPr/>
            </a:pPr>
            <a:r>
              <a:rPr lang="en-GB" sz="2000" b="0" i="0" dirty="0" smtClean="0">
                <a:latin typeface="Verdana" charset="0"/>
                <a:ea typeface="Verdana" charset="0"/>
                <a:cs typeface="Verdana" charset="0"/>
              </a:rPr>
              <a:t>Community Right to Build Orders </a:t>
            </a:r>
          </a:p>
          <a:p>
            <a:pPr lvl="1">
              <a:lnSpc>
                <a:spcPct val="100000"/>
              </a:lnSpc>
              <a:spcBef>
                <a:spcPts val="0"/>
              </a:spcBef>
              <a:buFont typeface="Wingdings" panose="05000000000000000000" pitchFamily="2" charset="2"/>
              <a:buChar char="Ø"/>
              <a:defRPr/>
            </a:pPr>
            <a:r>
              <a:rPr lang="en-US" dirty="0" smtClean="0">
                <a:latin typeface="Verdana" charset="0"/>
                <a:ea typeface="Verdana" charset="0"/>
                <a:cs typeface="Verdana" charset="0"/>
              </a:rPr>
              <a:t> </a:t>
            </a:r>
            <a:r>
              <a:rPr lang="en-US" b="0" i="0" dirty="0" smtClean="0">
                <a:latin typeface="Verdana" charset="0"/>
                <a:ea typeface="Verdana" charset="0"/>
                <a:cs typeface="Verdana" charset="0"/>
              </a:rPr>
              <a:t>grant planning permission for development schemes</a:t>
            </a:r>
          </a:p>
          <a:p>
            <a:endParaRPr lang="en-GB" dirty="0"/>
          </a:p>
        </p:txBody>
      </p:sp>
      <p:sp>
        <p:nvSpPr>
          <p:cNvPr id="4" name="Slide Number Placeholder 3"/>
          <p:cNvSpPr>
            <a:spLocks noGrp="1"/>
          </p:cNvSpPr>
          <p:nvPr>
            <p:ph type="sldNum" sz="quarter" idx="10"/>
          </p:nvPr>
        </p:nvSpPr>
        <p:spPr/>
        <p:txBody>
          <a:bodyPr/>
          <a:lstStyle/>
          <a:p>
            <a:fld id="{D0C16464-7277-4A83-9813-9B636FAB13EB}" type="slidenum">
              <a:rPr lang="en-GB" smtClean="0"/>
              <a:t>2</a:t>
            </a:fld>
            <a:endParaRPr lang="en-GB"/>
          </a:p>
        </p:txBody>
      </p:sp>
    </p:spTree>
    <p:extLst>
      <p:ext uri="{BB962C8B-B14F-4D97-AF65-F5344CB8AC3E}">
        <p14:creationId xmlns:p14="http://schemas.microsoft.com/office/powerpoint/2010/main" val="3361123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dirty="0" smtClean="0">
                <a:latin typeface="Verdana" charset="0"/>
                <a:ea typeface="Verdana" charset="0"/>
                <a:cs typeface="Verdana" charset="0"/>
              </a:rPr>
              <a:t>The planning system is essential for supporting economic growth, improving people’s quality of life, and protecting the natural environment.</a:t>
            </a:r>
          </a:p>
          <a:p>
            <a:pPr>
              <a:lnSpc>
                <a:spcPct val="110000"/>
              </a:lnSpc>
            </a:pPr>
            <a:r>
              <a:rPr lang="en-GB" sz="2000" dirty="0" smtClean="0">
                <a:latin typeface="Verdana" charset="0"/>
                <a:ea typeface="Verdana" charset="0"/>
                <a:cs typeface="Verdana" charset="0"/>
              </a:rPr>
              <a:t>First time such a local power has been available since pre-1974, and an opportunity to rebuild ‘localism’</a:t>
            </a:r>
            <a:endParaRPr lang="en-GB" sz="2000" b="0" i="0" dirty="0" smtClean="0">
              <a:latin typeface="Verdana" charset="0"/>
              <a:ea typeface="Verdana" charset="0"/>
              <a:cs typeface="Verdana" charset="0"/>
            </a:endParaRPr>
          </a:p>
          <a:p>
            <a:r>
              <a:rPr lang="en-GB" sz="2000" b="0" i="0" dirty="0" smtClean="0">
                <a:latin typeface="Verdana" charset="0"/>
                <a:ea typeface="Verdana" charset="0"/>
                <a:cs typeface="Verdana" charset="0"/>
              </a:rPr>
              <a:t>Neighbourhood Planning:</a:t>
            </a:r>
          </a:p>
          <a:p>
            <a:pPr lvl="1">
              <a:spcBef>
                <a:spcPts val="1200"/>
              </a:spcBef>
            </a:pPr>
            <a:r>
              <a:rPr lang="en-GB" sz="2000" b="0" i="0" dirty="0" smtClean="0">
                <a:latin typeface="Verdana" charset="0"/>
                <a:ea typeface="Verdana" charset="0"/>
                <a:cs typeface="Verdana" charset="0"/>
              </a:rPr>
              <a:t>Stimulates community awareness of local issues</a:t>
            </a:r>
          </a:p>
          <a:p>
            <a:pPr lvl="1">
              <a:spcBef>
                <a:spcPts val="1200"/>
              </a:spcBef>
            </a:pPr>
            <a:r>
              <a:rPr lang="en-GB" sz="2000" dirty="0" smtClean="0">
                <a:latin typeface="Verdana" charset="0"/>
                <a:ea typeface="Verdana" charset="0"/>
                <a:cs typeface="Verdana" charset="0"/>
              </a:rPr>
              <a:t>Stimulates community involvement in resolving local issues</a:t>
            </a:r>
            <a:endParaRPr lang="en-GB" sz="2000" b="0" i="0" dirty="0" smtClean="0">
              <a:latin typeface="Verdana" charset="0"/>
              <a:ea typeface="Verdana" charset="0"/>
              <a:cs typeface="Verdana" charset="0"/>
            </a:endParaRPr>
          </a:p>
          <a:p>
            <a:pPr lvl="1">
              <a:spcBef>
                <a:spcPts val="1200"/>
              </a:spcBef>
            </a:pPr>
            <a:r>
              <a:rPr lang="en-GB" sz="2000" b="0" i="0" dirty="0" smtClean="0">
                <a:latin typeface="Verdana" charset="0"/>
                <a:ea typeface="Verdana" charset="0"/>
                <a:cs typeface="Verdana" charset="0"/>
              </a:rPr>
              <a:t>Encourages community cohesion</a:t>
            </a:r>
          </a:p>
          <a:p>
            <a:pPr lvl="1">
              <a:spcBef>
                <a:spcPts val="1200"/>
              </a:spcBef>
            </a:pPr>
            <a:r>
              <a:rPr lang="en-GB" sz="2000" b="0" i="0" dirty="0" smtClean="0">
                <a:latin typeface="Verdana" charset="0"/>
                <a:ea typeface="Verdana" charset="0"/>
                <a:cs typeface="Verdana" charset="0"/>
              </a:rPr>
              <a:t>Helps local communities to reach tough decisions</a:t>
            </a:r>
          </a:p>
          <a:p>
            <a:pPr lvl="1">
              <a:spcBef>
                <a:spcPts val="1200"/>
              </a:spcBef>
            </a:pPr>
            <a:r>
              <a:rPr lang="en-GB" sz="2000" b="0" i="0" dirty="0" smtClean="0">
                <a:latin typeface="Verdana" charset="0"/>
                <a:ea typeface="Verdana" charset="0"/>
                <a:cs typeface="Verdana" charset="0"/>
              </a:rPr>
              <a:t>Reduces cynicism about politics and local government</a:t>
            </a:r>
          </a:p>
          <a:p>
            <a:pPr lvl="1">
              <a:spcBef>
                <a:spcPts val="1200"/>
              </a:spcBef>
            </a:pPr>
            <a:r>
              <a:rPr lang="en-GB" sz="2000" b="0" i="0" dirty="0" smtClean="0">
                <a:latin typeface="Verdana" charset="0"/>
                <a:ea typeface="Verdana" charset="0"/>
                <a:cs typeface="Verdana" charset="0"/>
              </a:rPr>
              <a:t>Releases community</a:t>
            </a:r>
            <a:r>
              <a:rPr lang="en-GB" sz="2000" b="0" i="0" baseline="0" dirty="0" smtClean="0">
                <a:latin typeface="Verdana" charset="0"/>
                <a:ea typeface="Verdana" charset="0"/>
                <a:cs typeface="Verdana" charset="0"/>
              </a:rPr>
              <a:t> energy and initiative</a:t>
            </a:r>
          </a:p>
          <a:p>
            <a:pPr lvl="1">
              <a:lnSpc>
                <a:spcPct val="110000"/>
              </a:lnSpc>
              <a:spcBef>
                <a:spcPts val="1200"/>
              </a:spcBef>
            </a:pPr>
            <a:r>
              <a:rPr lang="en-GB" sz="2000" dirty="0" smtClean="0">
                <a:latin typeface="Verdana" charset="0"/>
                <a:ea typeface="Verdana" charset="0"/>
                <a:cs typeface="Verdana" charset="0"/>
              </a:rPr>
              <a:t>Increases amount of Community Infrastructure Levy distributed locally</a:t>
            </a:r>
            <a:endParaRPr lang="en-GB" sz="2000" b="0" i="0" dirty="0" smtClean="0">
              <a:latin typeface="Verdana" charset="0"/>
              <a:ea typeface="Verdana" charset="0"/>
              <a:cs typeface="Verdana" charset="0"/>
            </a:endParaRPr>
          </a:p>
          <a:p>
            <a:endParaRPr lang="en-GB" dirty="0"/>
          </a:p>
        </p:txBody>
      </p:sp>
      <p:sp>
        <p:nvSpPr>
          <p:cNvPr id="4" name="Slide Number Placeholder 3"/>
          <p:cNvSpPr>
            <a:spLocks noGrp="1"/>
          </p:cNvSpPr>
          <p:nvPr>
            <p:ph type="sldNum" sz="quarter" idx="10"/>
          </p:nvPr>
        </p:nvSpPr>
        <p:spPr/>
        <p:txBody>
          <a:bodyPr/>
          <a:lstStyle/>
          <a:p>
            <a:fld id="{D0C16464-7277-4A83-9813-9B636FAB13EB}" type="slidenum">
              <a:rPr lang="en-GB" smtClean="0"/>
              <a:t>3</a:t>
            </a:fld>
            <a:endParaRPr lang="en-GB"/>
          </a:p>
        </p:txBody>
      </p:sp>
    </p:spTree>
    <p:extLst>
      <p:ext uri="{BB962C8B-B14F-4D97-AF65-F5344CB8AC3E}">
        <p14:creationId xmlns:p14="http://schemas.microsoft.com/office/powerpoint/2010/main" val="4038152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62 </a:t>
            </a:r>
            <a:r>
              <a:rPr lang="en-GB" dirty="0" err="1" smtClean="0"/>
              <a:t>NDPs</a:t>
            </a:r>
            <a:r>
              <a:rPr lang="en-GB" baseline="0" dirty="0" smtClean="0"/>
              <a:t> in total , 5 submitted for examination, of which only 1 has passed examination and was strongly supported at the referendum (92% in favour) </a:t>
            </a:r>
          </a:p>
          <a:p>
            <a:r>
              <a:rPr lang="en-GB" baseline="0" dirty="0" smtClean="0"/>
              <a:t>But turnout was only 34% of 644 electors, so that’s 202 in favour, 16 against, and 426 who wouldn’t say. How legitimate is that?</a:t>
            </a:r>
            <a:endParaRPr lang="en-GB" dirty="0"/>
          </a:p>
        </p:txBody>
      </p:sp>
      <p:sp>
        <p:nvSpPr>
          <p:cNvPr id="4" name="Slide Number Placeholder 3"/>
          <p:cNvSpPr>
            <a:spLocks noGrp="1"/>
          </p:cNvSpPr>
          <p:nvPr>
            <p:ph type="sldNum" sz="quarter" idx="10"/>
          </p:nvPr>
        </p:nvSpPr>
        <p:spPr/>
        <p:txBody>
          <a:bodyPr/>
          <a:lstStyle/>
          <a:p>
            <a:fld id="{D0C16464-7277-4A83-9813-9B636FAB13EB}" type="slidenum">
              <a:rPr lang="en-GB" smtClean="0"/>
              <a:t>9</a:t>
            </a:fld>
            <a:endParaRPr lang="en-GB"/>
          </a:p>
        </p:txBody>
      </p:sp>
    </p:spTree>
    <p:extLst>
      <p:ext uri="{BB962C8B-B14F-4D97-AF65-F5344CB8AC3E}">
        <p14:creationId xmlns:p14="http://schemas.microsoft.com/office/powerpoint/2010/main" val="2733879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Local Green Space designation is a way to provide special protection against development for green areas of particular importance to local communities.</a:t>
            </a:r>
            <a:endParaRPr lang="en-GB" dirty="0"/>
          </a:p>
        </p:txBody>
      </p:sp>
      <p:sp>
        <p:nvSpPr>
          <p:cNvPr id="4" name="Slide Number Placeholder 3"/>
          <p:cNvSpPr>
            <a:spLocks noGrp="1"/>
          </p:cNvSpPr>
          <p:nvPr>
            <p:ph type="sldNum" sz="quarter" idx="10"/>
          </p:nvPr>
        </p:nvSpPr>
        <p:spPr/>
        <p:txBody>
          <a:bodyPr/>
          <a:lstStyle/>
          <a:p>
            <a:fld id="{D0C16464-7277-4A83-9813-9B636FAB13EB}" type="slidenum">
              <a:rPr lang="en-GB" smtClean="0"/>
              <a:t>10</a:t>
            </a:fld>
            <a:endParaRPr lang="en-GB"/>
          </a:p>
        </p:txBody>
      </p:sp>
    </p:spTree>
    <p:extLst>
      <p:ext uri="{BB962C8B-B14F-4D97-AF65-F5344CB8AC3E}">
        <p14:creationId xmlns:p14="http://schemas.microsoft.com/office/powerpoint/2010/main" val="891384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NDOs</a:t>
            </a:r>
            <a:r>
              <a:rPr lang="en-GB" dirty="0" smtClean="0"/>
              <a:t> and </a:t>
            </a:r>
            <a:r>
              <a:rPr lang="en-GB" dirty="0" err="1" smtClean="0"/>
              <a:t>CRtB</a:t>
            </a:r>
            <a:r>
              <a:rPr lang="en-GB" dirty="0" smtClean="0"/>
              <a:t> orders can do more….</a:t>
            </a:r>
            <a:endParaRPr lang="en-GB" dirty="0"/>
          </a:p>
        </p:txBody>
      </p:sp>
      <p:sp>
        <p:nvSpPr>
          <p:cNvPr id="4" name="Slide Number Placeholder 3"/>
          <p:cNvSpPr>
            <a:spLocks noGrp="1"/>
          </p:cNvSpPr>
          <p:nvPr>
            <p:ph type="sldNum" sz="quarter" idx="10"/>
          </p:nvPr>
        </p:nvSpPr>
        <p:spPr/>
        <p:txBody>
          <a:bodyPr/>
          <a:lstStyle/>
          <a:p>
            <a:fld id="{D0C16464-7277-4A83-9813-9B636FAB13EB}" type="slidenum">
              <a:rPr lang="en-GB" smtClean="0"/>
              <a:t>11</a:t>
            </a:fld>
            <a:endParaRPr lang="en-GB"/>
          </a:p>
        </p:txBody>
      </p:sp>
    </p:spTree>
    <p:extLst>
      <p:ext uri="{BB962C8B-B14F-4D97-AF65-F5344CB8AC3E}">
        <p14:creationId xmlns:p14="http://schemas.microsoft.com/office/powerpoint/2010/main" val="2212088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C16464-7277-4A83-9813-9B636FAB13EB}" type="slidenum">
              <a:rPr lang="en-GB" smtClean="0"/>
              <a:t>16</a:t>
            </a:fld>
            <a:endParaRPr lang="en-GB"/>
          </a:p>
        </p:txBody>
      </p:sp>
    </p:spTree>
    <p:extLst>
      <p:ext uri="{BB962C8B-B14F-4D97-AF65-F5344CB8AC3E}">
        <p14:creationId xmlns:p14="http://schemas.microsoft.com/office/powerpoint/2010/main" val="2229064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92FFDC3-288D-40B4-AA26-8A5942C86919}" type="datetimeFigureOut">
              <a:rPr lang="en-GB" smtClean="0"/>
              <a:pPr/>
              <a:t>20/07/2015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E58B2B-4B43-400F-8EC6-B78709894750}" type="slidenum">
              <a:rPr lang="en-GB" smtClean="0"/>
              <a:pPr/>
              <a:t>‹#›</a:t>
            </a:fld>
            <a:endParaRPr lang="en-GB"/>
          </a:p>
        </p:txBody>
      </p:sp>
    </p:spTree>
    <p:extLst>
      <p:ext uri="{BB962C8B-B14F-4D97-AF65-F5344CB8AC3E}">
        <p14:creationId xmlns:p14="http://schemas.microsoft.com/office/powerpoint/2010/main" val="283346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2FFDC3-288D-40B4-AA26-8A5942C86919}" type="datetimeFigureOut">
              <a:rPr lang="en-GB" smtClean="0"/>
              <a:pPr/>
              <a:t>20/07/2015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E58B2B-4B43-400F-8EC6-B78709894750}" type="slidenum">
              <a:rPr lang="en-GB" smtClean="0"/>
              <a:pPr/>
              <a:t>‹#›</a:t>
            </a:fld>
            <a:endParaRPr lang="en-GB"/>
          </a:p>
        </p:txBody>
      </p:sp>
    </p:spTree>
    <p:extLst>
      <p:ext uri="{BB962C8B-B14F-4D97-AF65-F5344CB8AC3E}">
        <p14:creationId xmlns:p14="http://schemas.microsoft.com/office/powerpoint/2010/main" val="202287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2FFDC3-288D-40B4-AA26-8A5942C86919}" type="datetimeFigureOut">
              <a:rPr lang="en-GB" smtClean="0"/>
              <a:pPr/>
              <a:t>20/07/2015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E58B2B-4B43-400F-8EC6-B78709894750}" type="slidenum">
              <a:rPr lang="en-GB" smtClean="0"/>
              <a:pPr/>
              <a:t>‹#›</a:t>
            </a:fld>
            <a:endParaRPr lang="en-GB"/>
          </a:p>
        </p:txBody>
      </p:sp>
    </p:spTree>
    <p:extLst>
      <p:ext uri="{BB962C8B-B14F-4D97-AF65-F5344CB8AC3E}">
        <p14:creationId xmlns:p14="http://schemas.microsoft.com/office/powerpoint/2010/main" val="236936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2FFDC3-288D-40B4-AA26-8A5942C86919}" type="datetimeFigureOut">
              <a:rPr lang="en-GB" smtClean="0"/>
              <a:pPr/>
              <a:t>20/07/2015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E58B2B-4B43-400F-8EC6-B78709894750}" type="slidenum">
              <a:rPr lang="en-GB" smtClean="0"/>
              <a:pPr/>
              <a:t>‹#›</a:t>
            </a:fld>
            <a:endParaRPr lang="en-GB"/>
          </a:p>
        </p:txBody>
      </p:sp>
    </p:spTree>
    <p:extLst>
      <p:ext uri="{BB962C8B-B14F-4D97-AF65-F5344CB8AC3E}">
        <p14:creationId xmlns:p14="http://schemas.microsoft.com/office/powerpoint/2010/main" val="223026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2FFDC3-288D-40B4-AA26-8A5942C86919}" type="datetimeFigureOut">
              <a:rPr lang="en-GB" smtClean="0"/>
              <a:pPr/>
              <a:t>20/07/2015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E58B2B-4B43-400F-8EC6-B78709894750}" type="slidenum">
              <a:rPr lang="en-GB" smtClean="0"/>
              <a:pPr/>
              <a:t>‹#›</a:t>
            </a:fld>
            <a:endParaRPr lang="en-GB"/>
          </a:p>
        </p:txBody>
      </p:sp>
    </p:spTree>
    <p:extLst>
      <p:ext uri="{BB962C8B-B14F-4D97-AF65-F5344CB8AC3E}">
        <p14:creationId xmlns:p14="http://schemas.microsoft.com/office/powerpoint/2010/main" val="125808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92FFDC3-288D-40B4-AA26-8A5942C86919}" type="datetimeFigureOut">
              <a:rPr lang="en-GB" smtClean="0"/>
              <a:pPr/>
              <a:t>20/07/2015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E58B2B-4B43-400F-8EC6-B78709894750}" type="slidenum">
              <a:rPr lang="en-GB" smtClean="0"/>
              <a:pPr/>
              <a:t>‹#›</a:t>
            </a:fld>
            <a:endParaRPr lang="en-GB"/>
          </a:p>
        </p:txBody>
      </p:sp>
    </p:spTree>
    <p:extLst>
      <p:ext uri="{BB962C8B-B14F-4D97-AF65-F5344CB8AC3E}">
        <p14:creationId xmlns:p14="http://schemas.microsoft.com/office/powerpoint/2010/main" val="246455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92FFDC3-288D-40B4-AA26-8A5942C86919}" type="datetimeFigureOut">
              <a:rPr lang="en-GB" smtClean="0"/>
              <a:pPr/>
              <a:t>20/07/2015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E58B2B-4B43-400F-8EC6-B78709894750}" type="slidenum">
              <a:rPr lang="en-GB" smtClean="0"/>
              <a:pPr/>
              <a:t>‹#›</a:t>
            </a:fld>
            <a:endParaRPr lang="en-GB"/>
          </a:p>
        </p:txBody>
      </p:sp>
    </p:spTree>
    <p:extLst>
      <p:ext uri="{BB962C8B-B14F-4D97-AF65-F5344CB8AC3E}">
        <p14:creationId xmlns:p14="http://schemas.microsoft.com/office/powerpoint/2010/main" val="116506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92FFDC3-288D-40B4-AA26-8A5942C86919}" type="datetimeFigureOut">
              <a:rPr lang="en-GB" smtClean="0"/>
              <a:pPr/>
              <a:t>20/07/2015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E58B2B-4B43-400F-8EC6-B78709894750}" type="slidenum">
              <a:rPr lang="en-GB" smtClean="0"/>
              <a:pPr/>
              <a:t>‹#›</a:t>
            </a:fld>
            <a:endParaRPr lang="en-GB"/>
          </a:p>
        </p:txBody>
      </p:sp>
    </p:spTree>
    <p:extLst>
      <p:ext uri="{BB962C8B-B14F-4D97-AF65-F5344CB8AC3E}">
        <p14:creationId xmlns:p14="http://schemas.microsoft.com/office/powerpoint/2010/main" val="405885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FFDC3-288D-40B4-AA26-8A5942C86919}" type="datetimeFigureOut">
              <a:rPr lang="en-GB" smtClean="0"/>
              <a:pPr/>
              <a:t>20/07/2015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E58B2B-4B43-400F-8EC6-B78709894750}" type="slidenum">
              <a:rPr lang="en-GB" smtClean="0"/>
              <a:pPr/>
              <a:t>‹#›</a:t>
            </a:fld>
            <a:endParaRPr lang="en-GB"/>
          </a:p>
        </p:txBody>
      </p:sp>
    </p:spTree>
    <p:extLst>
      <p:ext uri="{BB962C8B-B14F-4D97-AF65-F5344CB8AC3E}">
        <p14:creationId xmlns:p14="http://schemas.microsoft.com/office/powerpoint/2010/main" val="39650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2FFDC3-288D-40B4-AA26-8A5942C86919}" type="datetimeFigureOut">
              <a:rPr lang="en-GB" smtClean="0"/>
              <a:pPr/>
              <a:t>20/07/2015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E58B2B-4B43-400F-8EC6-B78709894750}" type="slidenum">
              <a:rPr lang="en-GB" smtClean="0"/>
              <a:pPr/>
              <a:t>‹#›</a:t>
            </a:fld>
            <a:endParaRPr lang="en-GB"/>
          </a:p>
        </p:txBody>
      </p:sp>
    </p:spTree>
    <p:extLst>
      <p:ext uri="{BB962C8B-B14F-4D97-AF65-F5344CB8AC3E}">
        <p14:creationId xmlns:p14="http://schemas.microsoft.com/office/powerpoint/2010/main" val="382570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2FFDC3-288D-40B4-AA26-8A5942C86919}" type="datetimeFigureOut">
              <a:rPr lang="en-GB" smtClean="0"/>
              <a:pPr/>
              <a:t>20/07/2015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E58B2B-4B43-400F-8EC6-B78709894750}" type="slidenum">
              <a:rPr lang="en-GB" smtClean="0"/>
              <a:pPr/>
              <a:t>‹#›</a:t>
            </a:fld>
            <a:endParaRPr lang="en-GB"/>
          </a:p>
        </p:txBody>
      </p:sp>
    </p:spTree>
    <p:extLst>
      <p:ext uri="{BB962C8B-B14F-4D97-AF65-F5344CB8AC3E}">
        <p14:creationId xmlns:p14="http://schemas.microsoft.com/office/powerpoint/2010/main" val="372332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92FFDC3-288D-40B4-AA26-8A5942C86919}" type="datetimeFigureOut">
              <a:rPr lang="en-GB" smtClean="0"/>
              <a:pPr/>
              <a:t>20/07/2015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2E58B2B-4B43-400F-8EC6-B78709894750}" type="slidenum">
              <a:rPr lang="en-GB" smtClean="0"/>
              <a:pPr/>
              <a:t>‹#›</a:t>
            </a:fld>
            <a:endParaRPr lang="en-GB"/>
          </a:p>
        </p:txBody>
      </p:sp>
    </p:spTree>
    <p:extLst>
      <p:ext uri="{BB962C8B-B14F-4D97-AF65-F5344CB8AC3E}">
        <p14:creationId xmlns:p14="http://schemas.microsoft.com/office/powerpoint/2010/main" val="129573507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twitter.com/plan4saltash" TargetMode="External"/><Relationship Id="rId2" Type="http://schemas.openxmlformats.org/officeDocument/2006/relationships/hyperlink" Target="http://plan4saltash.co.uk/" TargetMode="External"/><Relationship Id="rId1" Type="http://schemas.openxmlformats.org/officeDocument/2006/relationships/slideLayout" Target="../slideLayouts/slideLayout2.xml"/><Relationship Id="rId4" Type="http://schemas.openxmlformats.org/officeDocument/2006/relationships/hyperlink" Target="https://www.facebook.com/plan4saltash"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1586557"/>
          </a:xfrm>
        </p:spPr>
        <p:txBody>
          <a:bodyPr/>
          <a:lstStyle/>
          <a:p>
            <a:r>
              <a:rPr lang="en-GB" dirty="0" smtClean="0"/>
              <a:t>Neighbourhood Plans</a:t>
            </a:r>
            <a:endParaRPr lang="en-GB" dirty="0"/>
          </a:p>
        </p:txBody>
      </p:sp>
      <p:sp>
        <p:nvSpPr>
          <p:cNvPr id="3" name="Subtitle 2"/>
          <p:cNvSpPr>
            <a:spLocks noGrp="1"/>
          </p:cNvSpPr>
          <p:nvPr>
            <p:ph type="subTitle" idx="1"/>
          </p:nvPr>
        </p:nvSpPr>
        <p:spPr/>
        <p:txBody>
          <a:bodyPr/>
          <a:lstStyle/>
          <a:p>
            <a:r>
              <a:rPr lang="en-GB" sz="3200" dirty="0" smtClean="0"/>
              <a:t>What are they, and what is Saltash doing about it?</a:t>
            </a:r>
          </a:p>
          <a:p>
            <a:r>
              <a:rPr lang="en-GB" dirty="0" smtClean="0"/>
              <a:t>Steve Besford-foster</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3908" y="5867153"/>
            <a:ext cx="1656184" cy="5675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GB" dirty="0" smtClean="0">
                <a:latin typeface="Verdana" pitchFamily="34" charset="0"/>
              </a:rPr>
              <a:t>What can</a:t>
            </a:r>
            <a:r>
              <a:rPr lang="en-GB" baseline="0" dirty="0" smtClean="0">
                <a:latin typeface="Verdana" pitchFamily="34" charset="0"/>
              </a:rPr>
              <a:t> be included</a:t>
            </a:r>
            <a:r>
              <a:rPr lang="en-GB" dirty="0" smtClean="0">
                <a:latin typeface="Verdana" pitchFamily="34" charset="0"/>
              </a:rPr>
              <a:t>?</a:t>
            </a:r>
          </a:p>
        </p:txBody>
      </p:sp>
      <p:sp>
        <p:nvSpPr>
          <p:cNvPr id="17410" name="Content Placeholder 2"/>
          <p:cNvSpPr>
            <a:spLocks noGrp="1"/>
          </p:cNvSpPr>
          <p:nvPr>
            <p:ph sz="half" idx="1"/>
          </p:nvPr>
        </p:nvSpPr>
        <p:spPr/>
        <p:txBody>
          <a:bodyPr>
            <a:noAutofit/>
          </a:bodyPr>
          <a:lstStyle/>
          <a:p>
            <a:pPr eaLnBrk="1" fontAlgn="t" hangingPunct="1">
              <a:lnSpc>
                <a:spcPct val="80000"/>
              </a:lnSpc>
              <a:buFont typeface="Wingdings 2" pitchFamily="18" charset="2"/>
              <a:buNone/>
            </a:pPr>
            <a:r>
              <a:rPr lang="en-GB" sz="2000" b="1" dirty="0" smtClean="0">
                <a:latin typeface="Verdana" pitchFamily="34" charset="0"/>
              </a:rPr>
              <a:t>Environment</a:t>
            </a:r>
          </a:p>
          <a:p>
            <a:pPr eaLnBrk="1" hangingPunct="1">
              <a:lnSpc>
                <a:spcPct val="100000"/>
              </a:lnSpc>
              <a:spcBef>
                <a:spcPts val="600"/>
              </a:spcBef>
            </a:pPr>
            <a:r>
              <a:rPr lang="en-GB" sz="1900" dirty="0">
                <a:latin typeface="Verdana" pitchFamily="34" charset="0"/>
              </a:rPr>
              <a:t>D</a:t>
            </a:r>
            <a:r>
              <a:rPr lang="en-GB" sz="1900" dirty="0" smtClean="0">
                <a:latin typeface="Verdana" pitchFamily="34" charset="0"/>
              </a:rPr>
              <a:t>esign guidance &amp; </a:t>
            </a:r>
            <a:r>
              <a:rPr lang="en-GB" sz="1900" dirty="0">
                <a:latin typeface="Verdana" pitchFamily="34" charset="0"/>
              </a:rPr>
              <a:t>design policies</a:t>
            </a:r>
          </a:p>
          <a:p>
            <a:pPr eaLnBrk="1" fontAlgn="t" hangingPunct="1">
              <a:lnSpc>
                <a:spcPct val="100000"/>
              </a:lnSpc>
              <a:spcBef>
                <a:spcPts val="600"/>
              </a:spcBef>
            </a:pPr>
            <a:r>
              <a:rPr lang="en-GB" sz="1900" dirty="0" smtClean="0">
                <a:latin typeface="Verdana" pitchFamily="34" charset="0"/>
              </a:rPr>
              <a:t>Protection </a:t>
            </a:r>
            <a:r>
              <a:rPr lang="en-GB" sz="1900" dirty="0">
                <a:latin typeface="Verdana" pitchFamily="34" charset="0"/>
              </a:rPr>
              <a:t>of </a:t>
            </a:r>
            <a:r>
              <a:rPr lang="en-GB" sz="1900" dirty="0" smtClean="0">
                <a:latin typeface="Verdana" pitchFamily="34" charset="0"/>
              </a:rPr>
              <a:t>‘Local </a:t>
            </a:r>
            <a:r>
              <a:rPr lang="en-GB" sz="1900" dirty="0">
                <a:latin typeface="Verdana" pitchFamily="34" charset="0"/>
              </a:rPr>
              <a:t>Green </a:t>
            </a:r>
            <a:r>
              <a:rPr lang="en-GB" sz="1900" dirty="0" smtClean="0">
                <a:latin typeface="Verdana" pitchFamily="34" charset="0"/>
              </a:rPr>
              <a:t>Space’</a:t>
            </a:r>
            <a:endParaRPr lang="en-GB" sz="1900" dirty="0">
              <a:latin typeface="Verdana" pitchFamily="34" charset="0"/>
            </a:endParaRPr>
          </a:p>
          <a:p>
            <a:pPr eaLnBrk="1" fontAlgn="t" hangingPunct="1">
              <a:lnSpc>
                <a:spcPct val="100000"/>
              </a:lnSpc>
              <a:spcBef>
                <a:spcPts val="600"/>
              </a:spcBef>
            </a:pPr>
            <a:r>
              <a:rPr lang="en-GB" sz="1900" dirty="0">
                <a:latin typeface="Verdana" pitchFamily="34" charset="0"/>
              </a:rPr>
              <a:t>Coalescence of settlements</a:t>
            </a:r>
          </a:p>
          <a:p>
            <a:pPr eaLnBrk="1" fontAlgn="t" hangingPunct="1">
              <a:lnSpc>
                <a:spcPct val="100000"/>
              </a:lnSpc>
              <a:spcBef>
                <a:spcPts val="600"/>
              </a:spcBef>
            </a:pPr>
            <a:r>
              <a:rPr lang="en-GB" sz="1900" dirty="0" smtClean="0">
                <a:latin typeface="Verdana" pitchFamily="34" charset="0"/>
              </a:rPr>
              <a:t>Small </a:t>
            </a:r>
            <a:r>
              <a:rPr lang="en-GB" sz="1900" dirty="0">
                <a:latin typeface="Verdana" pitchFamily="34" charset="0"/>
              </a:rPr>
              <a:t>scale renewable energy</a:t>
            </a:r>
          </a:p>
          <a:p>
            <a:pPr eaLnBrk="1" fontAlgn="t" hangingPunct="1">
              <a:lnSpc>
                <a:spcPct val="100000"/>
              </a:lnSpc>
              <a:spcBef>
                <a:spcPts val="600"/>
              </a:spcBef>
            </a:pPr>
            <a:r>
              <a:rPr lang="en-GB" sz="1900" dirty="0">
                <a:latin typeface="Verdana" pitchFamily="34" charset="0"/>
              </a:rPr>
              <a:t>B</a:t>
            </a:r>
            <a:r>
              <a:rPr lang="en-GB" sz="1900" dirty="0" smtClean="0">
                <a:latin typeface="Verdana" pitchFamily="34" charset="0"/>
              </a:rPr>
              <a:t>iodiversity</a:t>
            </a:r>
            <a:endParaRPr lang="en-GB" sz="1900" dirty="0">
              <a:latin typeface="Verdana" pitchFamily="34" charset="0"/>
            </a:endParaRPr>
          </a:p>
          <a:p>
            <a:pPr eaLnBrk="1" hangingPunct="1">
              <a:lnSpc>
                <a:spcPct val="100000"/>
              </a:lnSpc>
              <a:spcBef>
                <a:spcPts val="600"/>
              </a:spcBef>
            </a:pPr>
            <a:r>
              <a:rPr lang="en-GB" sz="1900" dirty="0">
                <a:latin typeface="Verdana" pitchFamily="34" charset="0"/>
              </a:rPr>
              <a:t>Control of </a:t>
            </a:r>
            <a:r>
              <a:rPr lang="en-GB" sz="1900" dirty="0" smtClean="0">
                <a:latin typeface="Verdana" pitchFamily="34" charset="0"/>
              </a:rPr>
              <a:t>advertisements</a:t>
            </a:r>
          </a:p>
          <a:p>
            <a:pPr eaLnBrk="1" hangingPunct="1">
              <a:lnSpc>
                <a:spcPct val="100000"/>
              </a:lnSpc>
              <a:spcBef>
                <a:spcPts val="600"/>
              </a:spcBef>
            </a:pPr>
            <a:r>
              <a:rPr lang="en-GB" sz="1900" dirty="0" smtClean="0">
                <a:latin typeface="Verdana" pitchFamily="34" charset="0"/>
              </a:rPr>
              <a:t>Protection </a:t>
            </a:r>
            <a:r>
              <a:rPr lang="en-GB" sz="1900" dirty="0">
                <a:latin typeface="Verdana" pitchFamily="34" charset="0"/>
              </a:rPr>
              <a:t>of traditional shop fronts</a:t>
            </a:r>
          </a:p>
          <a:p>
            <a:pPr eaLnBrk="1" hangingPunct="1">
              <a:lnSpc>
                <a:spcPct val="80000"/>
              </a:lnSpc>
            </a:pPr>
            <a:endParaRPr lang="en-GB" sz="2000" dirty="0" smtClean="0">
              <a:latin typeface="Verdana" pitchFamily="34" charset="0"/>
            </a:endParaRPr>
          </a:p>
        </p:txBody>
      </p:sp>
      <p:sp>
        <p:nvSpPr>
          <p:cNvPr id="17411" name="Content Placeholder 6"/>
          <p:cNvSpPr>
            <a:spLocks noGrp="1"/>
          </p:cNvSpPr>
          <p:nvPr>
            <p:ph sz="half" idx="2"/>
          </p:nvPr>
        </p:nvSpPr>
        <p:spPr/>
        <p:txBody>
          <a:bodyPr>
            <a:noAutofit/>
          </a:bodyPr>
          <a:lstStyle/>
          <a:p>
            <a:pPr eaLnBrk="1" fontAlgn="t" hangingPunct="1">
              <a:lnSpc>
                <a:spcPct val="80000"/>
              </a:lnSpc>
              <a:buFont typeface="Wingdings 2" pitchFamily="18" charset="2"/>
              <a:buNone/>
            </a:pPr>
            <a:r>
              <a:rPr lang="en-GB" sz="2000" b="1" dirty="0" smtClean="0">
                <a:latin typeface="Verdana" pitchFamily="34" charset="0"/>
              </a:rPr>
              <a:t>Economy</a:t>
            </a:r>
          </a:p>
          <a:p>
            <a:pPr fontAlgn="t">
              <a:lnSpc>
                <a:spcPct val="110000"/>
              </a:lnSpc>
              <a:spcBef>
                <a:spcPts val="600"/>
              </a:spcBef>
            </a:pPr>
            <a:r>
              <a:rPr lang="en-GB" sz="1900" dirty="0" smtClean="0">
                <a:latin typeface="Verdana" pitchFamily="34" charset="0"/>
              </a:rPr>
              <a:t>Land for jobs</a:t>
            </a:r>
            <a:endParaRPr lang="en-GB" sz="1900" dirty="0">
              <a:latin typeface="Verdana" pitchFamily="34" charset="0"/>
            </a:endParaRPr>
          </a:p>
          <a:p>
            <a:pPr fontAlgn="t">
              <a:lnSpc>
                <a:spcPct val="110000"/>
              </a:lnSpc>
              <a:spcBef>
                <a:spcPts val="600"/>
              </a:spcBef>
            </a:pPr>
            <a:r>
              <a:rPr lang="en-GB" sz="1900" dirty="0">
                <a:latin typeface="Verdana" pitchFamily="34" charset="0"/>
              </a:rPr>
              <a:t>Protection of car parks</a:t>
            </a:r>
          </a:p>
          <a:p>
            <a:pPr>
              <a:lnSpc>
                <a:spcPct val="110000"/>
              </a:lnSpc>
              <a:spcBef>
                <a:spcPts val="600"/>
              </a:spcBef>
            </a:pPr>
            <a:r>
              <a:rPr lang="en-GB" sz="1900" dirty="0" smtClean="0">
                <a:latin typeface="Verdana" pitchFamily="34" charset="0"/>
              </a:rPr>
              <a:t>Town </a:t>
            </a:r>
            <a:r>
              <a:rPr lang="en-GB" sz="1900" dirty="0">
                <a:latin typeface="Verdana" pitchFamily="34" charset="0"/>
              </a:rPr>
              <a:t>centre </a:t>
            </a:r>
            <a:r>
              <a:rPr lang="en-GB" sz="1900" dirty="0" smtClean="0">
                <a:latin typeface="Verdana" pitchFamily="34" charset="0"/>
              </a:rPr>
              <a:t>redevelopment</a:t>
            </a:r>
          </a:p>
          <a:p>
            <a:pPr>
              <a:lnSpc>
                <a:spcPct val="110000"/>
              </a:lnSpc>
              <a:spcBef>
                <a:spcPts val="600"/>
              </a:spcBef>
            </a:pPr>
            <a:r>
              <a:rPr lang="en-GB" sz="1900" dirty="0" smtClean="0">
                <a:latin typeface="Verdana" pitchFamily="34" charset="0"/>
              </a:rPr>
              <a:t>Workshop development</a:t>
            </a:r>
            <a:endParaRPr lang="en-GB" sz="1900" dirty="0">
              <a:latin typeface="Verdana" pitchFamily="34" charset="0"/>
            </a:endParaRPr>
          </a:p>
          <a:p>
            <a:pPr fontAlgn="t">
              <a:lnSpc>
                <a:spcPct val="110000"/>
              </a:lnSpc>
              <a:spcBef>
                <a:spcPts val="600"/>
              </a:spcBef>
            </a:pPr>
            <a:r>
              <a:rPr lang="en-GB" sz="1900" dirty="0">
                <a:latin typeface="Verdana" pitchFamily="34" charset="0"/>
              </a:rPr>
              <a:t>W</a:t>
            </a:r>
            <a:r>
              <a:rPr lang="en-GB" sz="1900" dirty="0" smtClean="0">
                <a:latin typeface="Verdana" pitchFamily="34" charset="0"/>
              </a:rPr>
              <a:t>orking </a:t>
            </a:r>
            <a:r>
              <a:rPr lang="en-GB" sz="1900" dirty="0">
                <a:latin typeface="Verdana" pitchFamily="34" charset="0"/>
              </a:rPr>
              <a:t>from home</a:t>
            </a:r>
          </a:p>
          <a:p>
            <a:pPr fontAlgn="t">
              <a:lnSpc>
                <a:spcPct val="110000"/>
              </a:lnSpc>
              <a:spcBef>
                <a:spcPts val="600"/>
              </a:spcBef>
            </a:pPr>
            <a:r>
              <a:rPr lang="en-GB" sz="1900" dirty="0">
                <a:latin typeface="Verdana" pitchFamily="34" charset="0"/>
              </a:rPr>
              <a:t>New retail </a:t>
            </a:r>
            <a:endParaRPr lang="en-GB" sz="1900" dirty="0" smtClean="0">
              <a:latin typeface="Verdana" pitchFamily="34" charset="0"/>
            </a:endParaRPr>
          </a:p>
          <a:p>
            <a:pPr fontAlgn="t">
              <a:lnSpc>
                <a:spcPct val="110000"/>
              </a:lnSpc>
              <a:spcBef>
                <a:spcPts val="600"/>
              </a:spcBef>
            </a:pPr>
            <a:r>
              <a:rPr lang="en-GB" sz="1900" dirty="0" smtClean="0">
                <a:latin typeface="Verdana" pitchFamily="34" charset="0"/>
              </a:rPr>
              <a:t>Protection </a:t>
            </a:r>
            <a:r>
              <a:rPr lang="en-GB" sz="1900" dirty="0">
                <a:latin typeface="Verdana" pitchFamily="34" charset="0"/>
              </a:rPr>
              <a:t>of business </a:t>
            </a:r>
            <a:r>
              <a:rPr lang="en-GB" sz="1900" dirty="0" smtClean="0">
                <a:latin typeface="Verdana" pitchFamily="34" charset="0"/>
              </a:rPr>
              <a:t>uses</a:t>
            </a:r>
            <a:endParaRPr lang="en-GB" sz="2000" dirty="0" smtClean="0">
              <a:latin typeface="Verdana" pitchFamily="34" charset="0"/>
            </a:endParaRPr>
          </a:p>
          <a:p>
            <a:pPr eaLnBrk="1" hangingPunct="1">
              <a:lnSpc>
                <a:spcPct val="80000"/>
              </a:lnSpc>
            </a:pPr>
            <a:endParaRPr lang="en-GB" sz="2000" dirty="0" smtClean="0">
              <a:latin typeface="Verdana" pitchFamily="34" charset="0"/>
            </a:endParaRPr>
          </a:p>
        </p:txBody>
      </p:sp>
    </p:spTree>
    <p:extLst>
      <p:ext uri="{BB962C8B-B14F-4D97-AF65-F5344CB8AC3E}">
        <p14:creationId xmlns:p14="http://schemas.microsoft.com/office/powerpoint/2010/main" val="9318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3"/>
          <p:cNvSpPr>
            <a:spLocks noGrp="1"/>
          </p:cNvSpPr>
          <p:nvPr>
            <p:ph type="title"/>
          </p:nvPr>
        </p:nvSpPr>
        <p:spPr/>
        <p:txBody>
          <a:bodyPr/>
          <a:lstStyle/>
          <a:p>
            <a:pPr eaLnBrk="1" hangingPunct="1"/>
            <a:r>
              <a:rPr lang="en-GB" dirty="0" smtClean="0">
                <a:latin typeface="Verdana" pitchFamily="34" charset="0"/>
              </a:rPr>
              <a:t>What can</a:t>
            </a:r>
            <a:r>
              <a:rPr lang="en-GB" baseline="0" dirty="0" smtClean="0">
                <a:latin typeface="Verdana" pitchFamily="34" charset="0"/>
              </a:rPr>
              <a:t> be </a:t>
            </a:r>
            <a:r>
              <a:rPr lang="en-GB" dirty="0" smtClean="0">
                <a:latin typeface="Verdana" pitchFamily="34" charset="0"/>
              </a:rPr>
              <a:t>included?</a:t>
            </a:r>
          </a:p>
        </p:txBody>
      </p:sp>
      <p:sp>
        <p:nvSpPr>
          <p:cNvPr id="18434" name="Content Placeholder 2"/>
          <p:cNvSpPr>
            <a:spLocks noGrp="1"/>
          </p:cNvSpPr>
          <p:nvPr>
            <p:ph sz="half" idx="1"/>
          </p:nvPr>
        </p:nvSpPr>
        <p:spPr>
          <a:xfrm>
            <a:off x="628650" y="1690689"/>
            <a:ext cx="3886200" cy="4486274"/>
          </a:xfrm>
        </p:spPr>
        <p:txBody>
          <a:bodyPr>
            <a:noAutofit/>
          </a:bodyPr>
          <a:lstStyle/>
          <a:p>
            <a:pPr eaLnBrk="1" fontAlgn="t" hangingPunct="1">
              <a:lnSpc>
                <a:spcPct val="80000"/>
              </a:lnSpc>
              <a:buFont typeface="Wingdings 2" pitchFamily="18" charset="2"/>
              <a:buNone/>
            </a:pPr>
            <a:r>
              <a:rPr lang="en-GB" sz="2000" b="1" dirty="0" smtClean="0">
                <a:latin typeface="Verdana" pitchFamily="34" charset="0"/>
              </a:rPr>
              <a:t>Housing</a:t>
            </a:r>
            <a:endParaRPr lang="en-GB" sz="2000" dirty="0" smtClean="0">
              <a:latin typeface="Verdana" pitchFamily="34" charset="0"/>
            </a:endParaRPr>
          </a:p>
          <a:p>
            <a:pPr>
              <a:lnSpc>
                <a:spcPct val="100000"/>
              </a:lnSpc>
              <a:spcBef>
                <a:spcPts val="600"/>
              </a:spcBef>
            </a:pPr>
            <a:r>
              <a:rPr lang="en-GB" sz="1800" dirty="0" smtClean="0">
                <a:latin typeface="Verdana" pitchFamily="34" charset="0"/>
              </a:rPr>
              <a:t>Allocation of land for housing</a:t>
            </a:r>
          </a:p>
          <a:p>
            <a:pPr>
              <a:lnSpc>
                <a:spcPct val="100000"/>
              </a:lnSpc>
              <a:spcBef>
                <a:spcPts val="600"/>
              </a:spcBef>
            </a:pPr>
            <a:r>
              <a:rPr lang="en-GB" sz="1800" dirty="0" smtClean="0">
                <a:latin typeface="Verdana" pitchFamily="34" charset="0"/>
              </a:rPr>
              <a:t>Flats in </a:t>
            </a:r>
            <a:r>
              <a:rPr lang="en-GB" sz="1800" dirty="0">
                <a:latin typeface="Verdana" pitchFamily="34" charset="0"/>
              </a:rPr>
              <a:t>town centres</a:t>
            </a:r>
          </a:p>
          <a:p>
            <a:pPr>
              <a:lnSpc>
                <a:spcPct val="100000"/>
              </a:lnSpc>
              <a:spcBef>
                <a:spcPts val="600"/>
              </a:spcBef>
            </a:pPr>
            <a:r>
              <a:rPr lang="en-GB" sz="1800" dirty="0" smtClean="0">
                <a:latin typeface="Verdana" pitchFamily="34" charset="0"/>
              </a:rPr>
              <a:t>Sustainable </a:t>
            </a:r>
            <a:r>
              <a:rPr lang="en-GB" sz="1800" dirty="0">
                <a:latin typeface="Verdana" pitchFamily="34" charset="0"/>
              </a:rPr>
              <a:t>Homes</a:t>
            </a:r>
          </a:p>
          <a:p>
            <a:pPr>
              <a:lnSpc>
                <a:spcPct val="100000"/>
              </a:lnSpc>
              <a:spcBef>
                <a:spcPts val="600"/>
              </a:spcBef>
            </a:pPr>
            <a:r>
              <a:rPr lang="en-GB" sz="1800" dirty="0">
                <a:latin typeface="Verdana" pitchFamily="34" charset="0"/>
              </a:rPr>
              <a:t>Car parking standards</a:t>
            </a:r>
          </a:p>
          <a:p>
            <a:pPr>
              <a:lnSpc>
                <a:spcPct val="100000"/>
              </a:lnSpc>
              <a:spcBef>
                <a:spcPts val="600"/>
              </a:spcBef>
            </a:pPr>
            <a:r>
              <a:rPr lang="en-GB" sz="1800" dirty="0" smtClean="0">
                <a:latin typeface="Verdana" pitchFamily="34" charset="0"/>
              </a:rPr>
              <a:t>Affordable and social housing</a:t>
            </a:r>
            <a:endParaRPr lang="en-GB" sz="1800" dirty="0">
              <a:latin typeface="Verdana" pitchFamily="34" charset="0"/>
            </a:endParaRPr>
          </a:p>
          <a:p>
            <a:pPr>
              <a:lnSpc>
                <a:spcPct val="100000"/>
              </a:lnSpc>
              <a:spcBef>
                <a:spcPts val="600"/>
              </a:spcBef>
            </a:pPr>
            <a:r>
              <a:rPr lang="en-GB" sz="1800" dirty="0">
                <a:latin typeface="Verdana" pitchFamily="34" charset="0"/>
              </a:rPr>
              <a:t>Housing for local older people</a:t>
            </a:r>
          </a:p>
          <a:p>
            <a:pPr>
              <a:lnSpc>
                <a:spcPct val="100000"/>
              </a:lnSpc>
              <a:spcBef>
                <a:spcPts val="600"/>
              </a:spcBef>
            </a:pPr>
            <a:r>
              <a:rPr lang="en-GB" sz="1800" dirty="0">
                <a:latin typeface="Verdana" pitchFamily="34" charset="0"/>
              </a:rPr>
              <a:t>Conversion of redundant buildings</a:t>
            </a:r>
          </a:p>
          <a:p>
            <a:pPr>
              <a:lnSpc>
                <a:spcPct val="100000"/>
              </a:lnSpc>
              <a:spcBef>
                <a:spcPts val="600"/>
              </a:spcBef>
            </a:pPr>
            <a:r>
              <a:rPr lang="en-GB" sz="1800" dirty="0">
                <a:latin typeface="Verdana" pitchFamily="34" charset="0"/>
              </a:rPr>
              <a:t>Housing on farms</a:t>
            </a:r>
          </a:p>
          <a:p>
            <a:pPr>
              <a:lnSpc>
                <a:spcPct val="100000"/>
              </a:lnSpc>
              <a:spcBef>
                <a:spcPts val="600"/>
              </a:spcBef>
            </a:pPr>
            <a:r>
              <a:rPr lang="en-GB" sz="1800" dirty="0">
                <a:latin typeface="Verdana" pitchFamily="34" charset="0"/>
              </a:rPr>
              <a:t>Limit extensions on small properties</a:t>
            </a:r>
          </a:p>
          <a:p>
            <a:pPr eaLnBrk="1" hangingPunct="1">
              <a:lnSpc>
                <a:spcPct val="80000"/>
              </a:lnSpc>
            </a:pPr>
            <a:endParaRPr lang="en-GB" sz="2000" dirty="0" smtClean="0">
              <a:latin typeface="Verdana" pitchFamily="34" charset="0"/>
            </a:endParaRPr>
          </a:p>
        </p:txBody>
      </p:sp>
      <p:sp>
        <p:nvSpPr>
          <p:cNvPr id="18435" name="Content Placeholder 4"/>
          <p:cNvSpPr>
            <a:spLocks noGrp="1"/>
          </p:cNvSpPr>
          <p:nvPr>
            <p:ph sz="half" idx="2"/>
          </p:nvPr>
        </p:nvSpPr>
        <p:spPr>
          <a:xfrm>
            <a:off x="4629150" y="1690690"/>
            <a:ext cx="3886200" cy="4762646"/>
          </a:xfrm>
        </p:spPr>
        <p:txBody>
          <a:bodyPr>
            <a:normAutofit/>
          </a:bodyPr>
          <a:lstStyle/>
          <a:p>
            <a:pPr eaLnBrk="1" fontAlgn="t" hangingPunct="1">
              <a:lnSpc>
                <a:spcPct val="80000"/>
              </a:lnSpc>
              <a:buFont typeface="Wingdings 2" pitchFamily="18" charset="2"/>
              <a:buNone/>
            </a:pPr>
            <a:r>
              <a:rPr lang="en-GB" sz="2000" b="1" dirty="0">
                <a:latin typeface="Verdana" pitchFamily="34" charset="0"/>
              </a:rPr>
              <a:t>Community Facilities</a:t>
            </a:r>
          </a:p>
          <a:p>
            <a:pPr>
              <a:lnSpc>
                <a:spcPct val="120000"/>
              </a:lnSpc>
              <a:spcBef>
                <a:spcPts val="600"/>
              </a:spcBef>
            </a:pPr>
            <a:r>
              <a:rPr lang="en-GB" sz="1800" dirty="0">
                <a:latin typeface="Verdana" pitchFamily="34" charset="0"/>
              </a:rPr>
              <a:t>Protection &amp; allocation allotments</a:t>
            </a:r>
          </a:p>
          <a:p>
            <a:pPr>
              <a:lnSpc>
                <a:spcPct val="120000"/>
              </a:lnSpc>
              <a:spcBef>
                <a:spcPts val="600"/>
              </a:spcBef>
            </a:pPr>
            <a:r>
              <a:rPr lang="en-GB" sz="1800" dirty="0">
                <a:latin typeface="Verdana" pitchFamily="34" charset="0"/>
              </a:rPr>
              <a:t>Cycle &amp; pedestrian links</a:t>
            </a:r>
          </a:p>
          <a:p>
            <a:pPr>
              <a:lnSpc>
                <a:spcPct val="120000"/>
              </a:lnSpc>
              <a:spcBef>
                <a:spcPts val="600"/>
              </a:spcBef>
            </a:pPr>
            <a:r>
              <a:rPr lang="en-GB" sz="1800" dirty="0">
                <a:latin typeface="Verdana" pitchFamily="34" charset="0"/>
              </a:rPr>
              <a:t>Protection of local shops and pubs</a:t>
            </a:r>
          </a:p>
          <a:p>
            <a:pPr>
              <a:lnSpc>
                <a:spcPct val="120000"/>
              </a:lnSpc>
              <a:spcBef>
                <a:spcPts val="600"/>
              </a:spcBef>
            </a:pPr>
            <a:r>
              <a:rPr lang="en-GB" sz="1800" dirty="0">
                <a:latin typeface="Verdana" pitchFamily="34" charset="0"/>
              </a:rPr>
              <a:t>Developer contributions to community facilities</a:t>
            </a:r>
          </a:p>
          <a:p>
            <a:pPr>
              <a:lnSpc>
                <a:spcPct val="120000"/>
              </a:lnSpc>
              <a:spcBef>
                <a:spcPts val="600"/>
              </a:spcBef>
            </a:pPr>
            <a:r>
              <a:rPr lang="en-GB" sz="1800" dirty="0">
                <a:latin typeface="Verdana" pitchFamily="34" charset="0"/>
              </a:rPr>
              <a:t>New community facilities </a:t>
            </a:r>
          </a:p>
          <a:p>
            <a:pPr>
              <a:lnSpc>
                <a:spcPct val="120000"/>
              </a:lnSpc>
              <a:spcBef>
                <a:spcPts val="600"/>
              </a:spcBef>
            </a:pPr>
            <a:r>
              <a:rPr lang="en-GB" sz="1800" dirty="0">
                <a:latin typeface="Verdana" pitchFamily="34" charset="0"/>
              </a:rPr>
              <a:t>Broadband provision</a:t>
            </a:r>
          </a:p>
          <a:p>
            <a:pPr eaLnBrk="1" hangingPunct="1">
              <a:lnSpc>
                <a:spcPct val="80000"/>
              </a:lnSpc>
            </a:pPr>
            <a:endParaRPr lang="en-GB" sz="2000" dirty="0" smtClean="0">
              <a:latin typeface="Verdana" pitchFamily="34" charset="0"/>
            </a:endParaRPr>
          </a:p>
        </p:txBody>
      </p:sp>
    </p:spTree>
    <p:extLst>
      <p:ext uri="{BB962C8B-B14F-4D97-AF65-F5344CB8AC3E}">
        <p14:creationId xmlns:p14="http://schemas.microsoft.com/office/powerpoint/2010/main" val="64675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Verdana" panose="020B0604030504040204" pitchFamily="34" charset="0"/>
                <a:ea typeface="Verdana" panose="020B0604030504040204" pitchFamily="34" charset="0"/>
                <a:cs typeface="Verdana" panose="020B0604030504040204" pitchFamily="34" charset="0"/>
              </a:rPr>
              <a:t>What can’t be included?</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28650" y="1628800"/>
            <a:ext cx="7886700" cy="4548163"/>
          </a:xfrm>
        </p:spPr>
        <p:txBody>
          <a:bodyPr/>
          <a:lstStyle/>
          <a:p>
            <a:endParaRPr lang="en-US" sz="2000" b="0" i="0" dirty="0" smtClean="0">
              <a:latin typeface="Verdana" charset="0"/>
              <a:ea typeface="Verdana" charset="0"/>
              <a:cs typeface="Verdana" charset="0"/>
            </a:endParaRPr>
          </a:p>
          <a:p>
            <a:pPr marL="274320" indent="-274320">
              <a:lnSpc>
                <a:spcPct val="150000"/>
              </a:lnSpc>
              <a:buFont typeface="Wingdings" charset="0"/>
              <a:buChar char="§"/>
            </a:pPr>
            <a:r>
              <a:rPr lang="en-US" sz="2000" b="1" i="0" dirty="0" smtClean="0">
                <a:latin typeface="Verdana" charset="0"/>
                <a:ea typeface="Verdana" charset="0"/>
                <a:cs typeface="Verdana" charset="0"/>
              </a:rPr>
              <a:t>Things that can’t be got through </a:t>
            </a:r>
            <a:r>
              <a:rPr lang="en-GB" sz="2000" b="1" i="0" dirty="0" smtClean="0">
                <a:latin typeface="Verdana" charset="0"/>
                <a:ea typeface="Verdana" charset="0"/>
                <a:cs typeface="Verdana" charset="0"/>
              </a:rPr>
              <a:t>land-use </a:t>
            </a:r>
            <a:r>
              <a:rPr lang="en-US" sz="2000" b="1" i="0" dirty="0" smtClean="0">
                <a:latin typeface="Verdana" charset="0"/>
                <a:ea typeface="Verdana" charset="0"/>
                <a:cs typeface="Verdana" charset="0"/>
              </a:rPr>
              <a:t>policies</a:t>
            </a:r>
            <a:r>
              <a:rPr lang="en-GB" sz="2000" b="1" i="0" baseline="0" dirty="0" smtClean="0">
                <a:latin typeface="Verdana" charset="0"/>
                <a:ea typeface="Verdana" charset="0"/>
                <a:cs typeface="Verdana" charset="0"/>
              </a:rPr>
              <a:t> must not be </a:t>
            </a:r>
            <a:r>
              <a:rPr lang="en-US" sz="2000" b="1" i="0" dirty="0" smtClean="0">
                <a:latin typeface="Verdana" charset="0"/>
                <a:ea typeface="Verdana" charset="0"/>
                <a:cs typeface="Verdana" charset="0"/>
              </a:rPr>
              <a:t>included within main policy document </a:t>
            </a:r>
            <a:r>
              <a:rPr lang="en-US" sz="2000" b="0" i="0" dirty="0" smtClean="0">
                <a:latin typeface="Verdana" charset="0"/>
                <a:ea typeface="Verdana" charset="0"/>
                <a:cs typeface="Verdana" charset="0"/>
              </a:rPr>
              <a:t>(e.g. the frequency of buses, street cleansing, graffiti control, post box provision, community group activity);</a:t>
            </a:r>
          </a:p>
          <a:p>
            <a:pPr marL="274320" indent="-274320">
              <a:lnSpc>
                <a:spcPct val="150000"/>
              </a:lnSpc>
              <a:buFont typeface="Wingdings" charset="0"/>
              <a:buChar char="§"/>
            </a:pPr>
            <a:r>
              <a:rPr lang="en-US" sz="2000" b="0" i="0" dirty="0" smtClean="0">
                <a:latin typeface="Verdana" charset="0"/>
                <a:ea typeface="Verdana" charset="0"/>
                <a:cs typeface="Verdana" charset="0"/>
              </a:rPr>
              <a:t>But can be </a:t>
            </a:r>
            <a:r>
              <a:rPr lang="en-US" sz="2000" dirty="0" smtClean="0">
                <a:latin typeface="Verdana" charset="0"/>
                <a:ea typeface="Verdana" charset="0"/>
                <a:cs typeface="Verdana" charset="0"/>
              </a:rPr>
              <a:t>listed as separate projects in a separate section;</a:t>
            </a:r>
          </a:p>
          <a:p>
            <a:pPr marL="274320" indent="-274320">
              <a:lnSpc>
                <a:spcPct val="150000"/>
              </a:lnSpc>
              <a:buFont typeface="Wingdings" charset="0"/>
              <a:buChar char="§"/>
            </a:pPr>
            <a:r>
              <a:rPr lang="en-US" sz="2000" dirty="0" smtClean="0">
                <a:latin typeface="Verdana" charset="0"/>
                <a:ea typeface="Verdana" charset="0"/>
                <a:cs typeface="Verdana" charset="0"/>
              </a:rPr>
              <a:t>And may be ‘influenced’ by design (e.g. developer provision of bus-bays, space for community hubs </a:t>
            </a:r>
            <a:r>
              <a:rPr lang="en-US" sz="2000" dirty="0" err="1" smtClean="0">
                <a:latin typeface="Verdana" charset="0"/>
                <a:ea typeface="Verdana" charset="0"/>
                <a:cs typeface="Verdana" charset="0"/>
              </a:rPr>
              <a:t>etc</a:t>
            </a:r>
            <a:r>
              <a:rPr lang="en-US" sz="2000" dirty="0" smtClean="0">
                <a:latin typeface="Verdana" charset="0"/>
                <a:ea typeface="Verdana" charset="0"/>
                <a:cs typeface="Verdana" charset="0"/>
              </a:rPr>
              <a:t>)</a:t>
            </a:r>
            <a:endParaRPr lang="en-US" sz="2000" dirty="0">
              <a:latin typeface="Verdana" charset="0"/>
              <a:ea typeface="Verdana" charset="0"/>
              <a:cs typeface="Verdana" charset="0"/>
            </a:endParaRPr>
          </a:p>
        </p:txBody>
      </p:sp>
    </p:spTree>
    <p:extLst>
      <p:ext uri="{BB962C8B-B14F-4D97-AF65-F5344CB8AC3E}">
        <p14:creationId xmlns:p14="http://schemas.microsoft.com/office/powerpoint/2010/main" val="81577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Grp="1"/>
          </p:cNvSpPr>
          <p:nvPr>
            <p:ph type="title"/>
          </p:nvPr>
        </p:nvSpPr>
        <p:spPr/>
        <p:txBody>
          <a:bodyPr>
            <a:normAutofit/>
          </a:bodyPr>
          <a:lstStyle/>
          <a:p>
            <a:pPr eaLnBrk="1" hangingPunct="1"/>
            <a:r>
              <a:rPr lang="en-US" dirty="0" smtClean="0">
                <a:latin typeface="Verdana" pitchFamily="34" charset="0"/>
              </a:rPr>
              <a:t>Important limits…and opportunities</a:t>
            </a:r>
          </a:p>
        </p:txBody>
      </p:sp>
      <p:sp>
        <p:nvSpPr>
          <p:cNvPr id="3" name="Content Placeholder 2"/>
          <p:cNvSpPr>
            <a:spLocks noGrp="1"/>
          </p:cNvSpPr>
          <p:nvPr>
            <p:ph idx="1"/>
          </p:nvPr>
        </p:nvSpPr>
        <p:spPr>
          <a:xfrm>
            <a:off x="628649" y="1690689"/>
            <a:ext cx="8207375" cy="4618630"/>
          </a:xfrm>
        </p:spPr>
        <p:txBody>
          <a:bodyPr>
            <a:normAutofit/>
          </a:bodyPr>
          <a:lstStyle/>
          <a:p>
            <a:pPr fontAlgn="base">
              <a:lnSpc>
                <a:spcPct val="100000"/>
              </a:lnSpc>
              <a:spcAft>
                <a:spcPct val="0"/>
              </a:spcAft>
              <a:buClr>
                <a:schemeClr val="accent1"/>
              </a:buClr>
              <a:buSzPct val="85000"/>
              <a:defRPr/>
            </a:pPr>
            <a:r>
              <a:rPr lang="en-GB" sz="2000" dirty="0" smtClean="0">
                <a:latin typeface="Verdana" pitchFamily="34" charset="0"/>
              </a:rPr>
              <a:t>Can’t simply copy Local Plan policies.</a:t>
            </a:r>
          </a:p>
          <a:p>
            <a:pPr fontAlgn="base">
              <a:lnSpc>
                <a:spcPct val="100000"/>
              </a:lnSpc>
              <a:spcAft>
                <a:spcPct val="0"/>
              </a:spcAft>
              <a:buClr>
                <a:schemeClr val="accent1"/>
              </a:buClr>
              <a:buSzPct val="85000"/>
              <a:defRPr/>
            </a:pPr>
            <a:endParaRPr lang="en-GB" sz="2000" dirty="0" smtClean="0">
              <a:latin typeface="Verdana" pitchFamily="34" charset="0"/>
            </a:endParaRPr>
          </a:p>
          <a:p>
            <a:pPr fontAlgn="base">
              <a:lnSpc>
                <a:spcPct val="100000"/>
              </a:lnSpc>
              <a:spcAft>
                <a:spcPct val="0"/>
              </a:spcAft>
              <a:buClr>
                <a:schemeClr val="accent1"/>
              </a:buClr>
              <a:buSzPct val="85000"/>
              <a:defRPr/>
            </a:pPr>
            <a:r>
              <a:rPr lang="en-GB" sz="2000" dirty="0" smtClean="0">
                <a:latin typeface="Verdana" pitchFamily="34" charset="0"/>
              </a:rPr>
              <a:t>Can’t be </a:t>
            </a:r>
            <a:r>
              <a:rPr lang="en-GB" sz="2000" dirty="0">
                <a:latin typeface="Verdana" pitchFamily="34" charset="0"/>
              </a:rPr>
              <a:t>contrary to relevant strategic Local Plan policies</a:t>
            </a:r>
          </a:p>
          <a:p>
            <a:pPr>
              <a:lnSpc>
                <a:spcPct val="100000"/>
              </a:lnSpc>
            </a:pPr>
            <a:endParaRPr lang="en-US" sz="2000" b="0" dirty="0" smtClean="0">
              <a:latin typeface="Verdana" pitchFamily="34" charset="0"/>
            </a:endParaRPr>
          </a:p>
          <a:p>
            <a:pPr>
              <a:lnSpc>
                <a:spcPct val="100000"/>
              </a:lnSpc>
            </a:pPr>
            <a:r>
              <a:rPr lang="en-US" sz="2000" b="0" dirty="0" smtClean="0">
                <a:latin typeface="Verdana" pitchFamily="34" charset="0"/>
              </a:rPr>
              <a:t>Can’t undermine </a:t>
            </a:r>
            <a:r>
              <a:rPr lang="en-US" sz="2000" b="0" dirty="0">
                <a:latin typeface="Verdana" pitchFamily="34" charset="0"/>
              </a:rPr>
              <a:t>the </a:t>
            </a:r>
            <a:r>
              <a:rPr lang="en-US" sz="2000" b="0" i="1" dirty="0">
                <a:latin typeface="Verdana" pitchFamily="34" charset="0"/>
              </a:rPr>
              <a:t>strategic </a:t>
            </a:r>
            <a:r>
              <a:rPr lang="en-US" sz="2000" b="0" dirty="0">
                <a:latin typeface="Verdana" pitchFamily="34" charset="0"/>
              </a:rPr>
              <a:t>elements of</a:t>
            </a:r>
            <a:r>
              <a:rPr lang="en-GB" sz="2000" b="0" dirty="0">
                <a:latin typeface="Verdana" pitchFamily="34" charset="0"/>
              </a:rPr>
              <a:t> </a:t>
            </a:r>
            <a:r>
              <a:rPr lang="en-US" sz="2000" b="0" dirty="0">
                <a:latin typeface="Verdana" pitchFamily="34" charset="0"/>
              </a:rPr>
              <a:t>the Local </a:t>
            </a:r>
            <a:r>
              <a:rPr lang="en-US" sz="2000" b="0" dirty="0" smtClean="0">
                <a:latin typeface="Verdana" pitchFamily="34" charset="0"/>
              </a:rPr>
              <a:t>Plan</a:t>
            </a:r>
          </a:p>
          <a:p>
            <a:pPr marL="0" indent="0">
              <a:lnSpc>
                <a:spcPct val="100000"/>
              </a:lnSpc>
              <a:buNone/>
            </a:pPr>
            <a:endParaRPr lang="en-US" sz="2000" b="1" dirty="0">
              <a:latin typeface="Verdana" pitchFamily="34" charset="0"/>
            </a:endParaRPr>
          </a:p>
          <a:p>
            <a:pPr>
              <a:lnSpc>
                <a:spcPct val="100000"/>
              </a:lnSpc>
            </a:pPr>
            <a:r>
              <a:rPr lang="en-GB" sz="2000" dirty="0">
                <a:latin typeface="Verdana" charset="0"/>
                <a:ea typeface="Verdana" charset="0"/>
                <a:cs typeface="Verdana" charset="0"/>
              </a:rPr>
              <a:t>C</a:t>
            </a:r>
            <a:r>
              <a:rPr lang="en-GB" sz="2000" dirty="0" smtClean="0">
                <a:latin typeface="Verdana" charset="0"/>
                <a:ea typeface="Verdana" charset="0"/>
                <a:cs typeface="Verdana" charset="0"/>
              </a:rPr>
              <a:t>an </a:t>
            </a:r>
            <a:r>
              <a:rPr lang="en-GB" sz="2000" i="1" dirty="0">
                <a:latin typeface="Verdana" charset="0"/>
                <a:ea typeface="Verdana" charset="0"/>
                <a:cs typeface="Verdana" charset="0"/>
              </a:rPr>
              <a:t>add</a:t>
            </a:r>
            <a:r>
              <a:rPr lang="en-GB" sz="2000" dirty="0">
                <a:latin typeface="Verdana" charset="0"/>
                <a:ea typeface="Verdana" charset="0"/>
                <a:cs typeface="Verdana" charset="0"/>
              </a:rPr>
              <a:t> to Strategic policy</a:t>
            </a:r>
            <a:endParaRPr lang="en-GB" sz="2000" b="1" dirty="0">
              <a:latin typeface="Verdana" pitchFamily="34" charset="0"/>
            </a:endParaRPr>
          </a:p>
          <a:p>
            <a:pPr>
              <a:lnSpc>
                <a:spcPct val="100000"/>
              </a:lnSpc>
            </a:pPr>
            <a:endParaRPr lang="en-GB" sz="2000" dirty="0" smtClean="0">
              <a:latin typeface="Verdana" charset="0"/>
              <a:ea typeface="Verdana" charset="0"/>
              <a:cs typeface="Verdana" charset="0"/>
            </a:endParaRPr>
          </a:p>
          <a:p>
            <a:pPr>
              <a:lnSpc>
                <a:spcPct val="100000"/>
              </a:lnSpc>
            </a:pPr>
            <a:r>
              <a:rPr lang="en-GB" sz="2000" dirty="0">
                <a:latin typeface="Verdana" charset="0"/>
                <a:ea typeface="Verdana" charset="0"/>
                <a:cs typeface="Verdana" charset="0"/>
              </a:rPr>
              <a:t>C</a:t>
            </a:r>
            <a:r>
              <a:rPr lang="en-GB" sz="2000" dirty="0" smtClean="0">
                <a:latin typeface="Verdana" charset="0"/>
                <a:ea typeface="Verdana" charset="0"/>
                <a:cs typeface="Verdana" charset="0"/>
              </a:rPr>
              <a:t>an</a:t>
            </a:r>
            <a:r>
              <a:rPr lang="en-US" sz="2000" dirty="0" smtClean="0">
                <a:latin typeface="Verdana" charset="0"/>
                <a:ea typeface="Verdana" charset="0"/>
                <a:cs typeface="Verdana" charset="0"/>
              </a:rPr>
              <a:t> </a:t>
            </a:r>
            <a:r>
              <a:rPr lang="en-US" sz="2000" i="1" dirty="0" smtClean="0">
                <a:latin typeface="Verdana" charset="0"/>
                <a:ea typeface="Verdana" charset="0"/>
                <a:cs typeface="Verdana" charset="0"/>
              </a:rPr>
              <a:t>conflict</a:t>
            </a:r>
            <a:r>
              <a:rPr lang="en-US" sz="2000" dirty="0" smtClean="0">
                <a:latin typeface="Verdana" charset="0"/>
                <a:ea typeface="Verdana" charset="0"/>
                <a:cs typeface="Verdana" charset="0"/>
              </a:rPr>
              <a:t> </a:t>
            </a:r>
            <a:r>
              <a:rPr lang="en-US" sz="2000" dirty="0">
                <a:latin typeface="Verdana" charset="0"/>
                <a:ea typeface="Verdana" charset="0"/>
                <a:cs typeface="Verdana" charset="0"/>
              </a:rPr>
              <a:t>with “detailed” </a:t>
            </a:r>
            <a:r>
              <a:rPr lang="en-GB" sz="2000" dirty="0">
                <a:latin typeface="Verdana" charset="0"/>
                <a:ea typeface="Verdana" charset="0"/>
                <a:cs typeface="Verdana" charset="0"/>
              </a:rPr>
              <a:t>Local Plan </a:t>
            </a:r>
            <a:r>
              <a:rPr lang="en-US" sz="2000" dirty="0" smtClean="0">
                <a:latin typeface="Verdana" charset="0"/>
                <a:ea typeface="Verdana" charset="0"/>
                <a:cs typeface="Verdana" charset="0"/>
              </a:rPr>
              <a:t>elements</a:t>
            </a:r>
          </a:p>
          <a:p>
            <a:pPr>
              <a:lnSpc>
                <a:spcPct val="100000"/>
              </a:lnSpc>
            </a:pPr>
            <a:endParaRPr lang="en-GB" sz="2000" dirty="0">
              <a:latin typeface="Verdana" charset="0"/>
              <a:ea typeface="Verdana" charset="0"/>
              <a:cs typeface="Verdana" charset="0"/>
            </a:endParaRPr>
          </a:p>
          <a:p>
            <a:pPr marL="273050" indent="-273050">
              <a:buFont typeface="Wingdings" charset="0"/>
              <a:buChar char="§"/>
            </a:pPr>
            <a:r>
              <a:rPr lang="en-GB" sz="2000" b="1" dirty="0" smtClean="0">
                <a:latin typeface="Verdana" pitchFamily="34" charset="0"/>
              </a:rPr>
              <a:t>Can make planning more suited to local conditions.</a:t>
            </a:r>
            <a:endParaRPr lang="en-GB" sz="2000" b="1" dirty="0">
              <a:latin typeface="Verdana" pitchFamily="34" charset="0"/>
            </a:endParaRPr>
          </a:p>
        </p:txBody>
      </p:sp>
    </p:spTree>
    <p:extLst>
      <p:ext uri="{BB962C8B-B14F-4D97-AF65-F5344CB8AC3E}">
        <p14:creationId xmlns:p14="http://schemas.microsoft.com/office/powerpoint/2010/main" val="155938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Format of Plans</a:t>
            </a:r>
            <a:endParaRPr lang="en-GB" dirty="0"/>
          </a:p>
        </p:txBody>
      </p:sp>
      <p:sp>
        <p:nvSpPr>
          <p:cNvPr id="3" name="Content Placeholder 2"/>
          <p:cNvSpPr>
            <a:spLocks noGrp="1"/>
          </p:cNvSpPr>
          <p:nvPr>
            <p:ph idx="1"/>
          </p:nvPr>
        </p:nvSpPr>
        <p:spPr>
          <a:xfrm>
            <a:off x="628650" y="1484784"/>
            <a:ext cx="7886700" cy="4896544"/>
          </a:xfrm>
        </p:spPr>
        <p:txBody>
          <a:bodyPr>
            <a:normAutofit fontScale="92500" lnSpcReduction="20000"/>
          </a:bodyPr>
          <a:lstStyle/>
          <a:p>
            <a:r>
              <a:rPr lang="en-GB" sz="2600" dirty="0" smtClean="0"/>
              <a:t>Evidence base</a:t>
            </a:r>
          </a:p>
          <a:p>
            <a:pPr lvl="0"/>
            <a:r>
              <a:rPr lang="en-GB" sz="2600" dirty="0" smtClean="0"/>
              <a:t>General Policies</a:t>
            </a:r>
            <a:endParaRPr lang="en-GB" sz="2600" dirty="0"/>
          </a:p>
          <a:p>
            <a:pPr lvl="1"/>
            <a:r>
              <a:rPr lang="en-GB" dirty="0"/>
              <a:t>general requirements which apply across the Plan area to all developments. </a:t>
            </a:r>
          </a:p>
          <a:p>
            <a:pPr lvl="0"/>
            <a:r>
              <a:rPr lang="en-GB" sz="2600" dirty="0"/>
              <a:t>Criteria B</a:t>
            </a:r>
            <a:r>
              <a:rPr lang="en-GB" sz="2600" dirty="0" smtClean="0"/>
              <a:t>ased Policies</a:t>
            </a:r>
            <a:endParaRPr lang="en-GB" sz="2600" dirty="0"/>
          </a:p>
          <a:p>
            <a:pPr lvl="1"/>
            <a:r>
              <a:rPr lang="en-GB" dirty="0"/>
              <a:t>targeted on particular types of developments or themes clearly identifying the requirements that need to be met with indicators.</a:t>
            </a:r>
          </a:p>
          <a:p>
            <a:pPr lvl="0"/>
            <a:r>
              <a:rPr lang="en-GB" sz="2600" dirty="0"/>
              <a:t>Site </a:t>
            </a:r>
            <a:r>
              <a:rPr lang="en-GB" sz="2600" dirty="0" smtClean="0"/>
              <a:t>Specific Policies</a:t>
            </a:r>
            <a:endParaRPr lang="en-GB" sz="2600" dirty="0"/>
          </a:p>
          <a:p>
            <a:pPr lvl="1"/>
            <a:r>
              <a:rPr lang="en-GB" dirty="0"/>
              <a:t>applying to particular areas of land, and individual or groups of sites, often referred to as ‘allocations’. </a:t>
            </a:r>
            <a:endParaRPr lang="en-GB" dirty="0" smtClean="0"/>
          </a:p>
          <a:p>
            <a:r>
              <a:rPr lang="en-GB" sz="2600" dirty="0"/>
              <a:t>A reasoned justification for each policy. </a:t>
            </a:r>
          </a:p>
          <a:p>
            <a:r>
              <a:rPr lang="en-GB" sz="2600" dirty="0"/>
              <a:t>All policies should be tested to ensure that they deliver sustainable development </a:t>
            </a:r>
          </a:p>
          <a:p>
            <a:r>
              <a:rPr lang="en-GB" sz="2600" dirty="0"/>
              <a:t>Also check that a policy doesn’t contravene European or human rights legislation. </a:t>
            </a:r>
            <a:endParaRPr lang="en-GB" sz="2600" dirty="0" smtClean="0"/>
          </a:p>
          <a:p>
            <a:r>
              <a:rPr lang="en-GB" sz="2600" dirty="0" smtClean="0"/>
              <a:t>Maps</a:t>
            </a:r>
            <a:endParaRPr lang="en-GB" sz="2600" dirty="0"/>
          </a:p>
          <a:p>
            <a:pPr marL="342900" lvl="1" indent="0">
              <a:buNone/>
            </a:pPr>
            <a:endParaRPr lang="en-GB" dirty="0"/>
          </a:p>
        </p:txBody>
      </p:sp>
    </p:spTree>
    <p:extLst>
      <p:ext uri="{BB962C8B-B14F-4D97-AF65-F5344CB8AC3E}">
        <p14:creationId xmlns:p14="http://schemas.microsoft.com/office/powerpoint/2010/main" val="31526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Verdana" pitchFamily="34" charset="0"/>
              </a:rPr>
              <a:t>The Golden Thread</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28650" y="1431032"/>
            <a:ext cx="7886700" cy="5022304"/>
          </a:xfrm>
        </p:spPr>
        <p:txBody>
          <a:bodyPr>
            <a:normAutofit/>
          </a:bodyPr>
          <a:lstStyle/>
          <a:p>
            <a:pPr marL="0" indent="0">
              <a:buNone/>
            </a:pPr>
            <a:endParaRPr lang="en-GB" sz="2000" b="1" dirty="0" smtClean="0">
              <a:latin typeface="Verdana" pitchFamily="34" charset="0"/>
            </a:endParaRPr>
          </a:p>
          <a:p>
            <a:pPr marL="0" indent="0" algn="ctr">
              <a:buNone/>
            </a:pPr>
            <a:endParaRPr lang="en-GB" sz="2000" b="1" dirty="0">
              <a:latin typeface="Verdana" pitchFamily="34" charset="0"/>
            </a:endParaRPr>
          </a:p>
          <a:p>
            <a:pPr marL="0" indent="0" algn="ctr">
              <a:buNone/>
            </a:pPr>
            <a:r>
              <a:rPr lang="en-GB" sz="2000" b="1" dirty="0" smtClean="0">
                <a:latin typeface="Verdana" pitchFamily="34" charset="0"/>
              </a:rPr>
              <a:t>Community Engagement                       Evidence Base</a:t>
            </a:r>
          </a:p>
          <a:p>
            <a:pPr marL="0" indent="0">
              <a:buNone/>
            </a:pPr>
            <a:endParaRPr lang="en-GB" sz="2000" b="1" dirty="0" smtClean="0">
              <a:latin typeface="Verdana" pitchFamily="34" charset="0"/>
            </a:endParaRPr>
          </a:p>
          <a:p>
            <a:pPr marL="0" indent="0">
              <a:buNone/>
            </a:pPr>
            <a:endParaRPr lang="en-GB" sz="2000" b="1" dirty="0" smtClean="0">
              <a:latin typeface="Verdana" pitchFamily="34" charset="0"/>
            </a:endParaRPr>
          </a:p>
          <a:p>
            <a:pPr marL="0" indent="0">
              <a:buNone/>
            </a:pPr>
            <a:endParaRPr lang="en-GB" sz="2000" b="1" dirty="0" smtClean="0">
              <a:latin typeface="Verdana" pitchFamily="34" charset="0"/>
            </a:endParaRPr>
          </a:p>
          <a:p>
            <a:pPr marL="0" indent="0" algn="ctr">
              <a:buNone/>
            </a:pPr>
            <a:r>
              <a:rPr lang="en-GB" sz="2000" b="1" dirty="0" smtClean="0">
                <a:latin typeface="Verdana" pitchFamily="34" charset="0"/>
              </a:rPr>
              <a:t>Aims and Objectives</a:t>
            </a:r>
          </a:p>
          <a:p>
            <a:pPr marL="0" indent="0" algn="ctr">
              <a:buNone/>
            </a:pPr>
            <a:endParaRPr lang="en-GB" sz="2000" b="1" dirty="0" smtClean="0">
              <a:latin typeface="Verdana" pitchFamily="34" charset="0"/>
            </a:endParaRPr>
          </a:p>
          <a:p>
            <a:pPr marL="0" indent="0" algn="ctr">
              <a:buNone/>
            </a:pPr>
            <a:endParaRPr lang="en-GB" sz="2000" b="1" dirty="0" smtClean="0">
              <a:latin typeface="Verdana" pitchFamily="34" charset="0"/>
            </a:endParaRPr>
          </a:p>
          <a:p>
            <a:pPr marL="0" indent="0" algn="ctr">
              <a:buNone/>
            </a:pPr>
            <a:r>
              <a:rPr lang="en-GB" sz="2000" b="1" dirty="0" smtClean="0">
                <a:latin typeface="Verdana" pitchFamily="34" charset="0"/>
              </a:rPr>
              <a:t>Policies and Proposals</a:t>
            </a:r>
          </a:p>
          <a:p>
            <a:pPr marL="0" indent="0" algn="ctr">
              <a:buNone/>
            </a:pPr>
            <a:r>
              <a:rPr lang="en-GB" sz="2000" b="1" dirty="0" smtClean="0">
                <a:latin typeface="Verdana" pitchFamily="34" charset="0"/>
              </a:rPr>
              <a:t>                                    </a:t>
            </a:r>
          </a:p>
          <a:p>
            <a:pPr marL="0" indent="0" algn="ctr">
              <a:buNone/>
            </a:pPr>
            <a:endParaRPr lang="en-GB" sz="2000" b="1" dirty="0" smtClean="0">
              <a:latin typeface="Verdana" pitchFamily="34" charset="0"/>
            </a:endParaRPr>
          </a:p>
          <a:p>
            <a:pPr marL="0" indent="0" algn="ctr">
              <a:buNone/>
            </a:pPr>
            <a:r>
              <a:rPr lang="en-GB" sz="2000" b="1" dirty="0" smtClean="0">
                <a:latin typeface="Verdana" pitchFamily="34" charset="0"/>
              </a:rPr>
              <a:t>Action on the ground.</a:t>
            </a:r>
          </a:p>
          <a:p>
            <a:pPr marL="0" indent="0">
              <a:buNone/>
            </a:pPr>
            <a:endParaRPr lang="en-GB" sz="2000" b="1" dirty="0">
              <a:latin typeface="Verdana" pitchFamily="34" charset="0"/>
            </a:endParaRPr>
          </a:p>
          <a:p>
            <a:pPr marL="0" indent="0">
              <a:buNone/>
            </a:pPr>
            <a:endParaRPr lang="en-GB" sz="2000" b="1" dirty="0" smtClean="0">
              <a:latin typeface="Verdana" pitchFamily="34" charset="0"/>
            </a:endParaRPr>
          </a:p>
          <a:p>
            <a:pPr marL="0" indent="0">
              <a:buNone/>
            </a:pPr>
            <a:endParaRPr lang="en-GB" sz="2000" b="1" dirty="0">
              <a:latin typeface="Verdana" pitchFamily="34" charset="0"/>
            </a:endParaRPr>
          </a:p>
          <a:p>
            <a:pPr marL="0" indent="0">
              <a:buNone/>
            </a:pPr>
            <a:endParaRPr lang="en-GB" sz="2000" b="1" dirty="0" smtClean="0">
              <a:latin typeface="Verdana" pitchFamily="34" charset="0"/>
            </a:endParaRPr>
          </a:p>
          <a:p>
            <a:endParaRPr lang="en-GB" sz="2000" b="1" dirty="0" smtClean="0">
              <a:latin typeface="Verdana" pitchFamily="34" charset="0"/>
            </a:endParaRPr>
          </a:p>
          <a:p>
            <a:pPr marL="0" indent="0">
              <a:buNone/>
            </a:pPr>
            <a:endParaRPr lang="en-GB" sz="2000" b="1" dirty="0">
              <a:latin typeface="Verdana" pitchFamily="34" charset="0"/>
            </a:endParaRPr>
          </a:p>
        </p:txBody>
      </p:sp>
      <p:cxnSp>
        <p:nvCxnSpPr>
          <p:cNvPr id="5" name="Straight Arrow Connector 4"/>
          <p:cNvCxnSpPr/>
          <p:nvPr/>
        </p:nvCxnSpPr>
        <p:spPr>
          <a:xfrm>
            <a:off x="2483768" y="2636912"/>
            <a:ext cx="1412702" cy="1080120"/>
          </a:xfrm>
          <a:prstGeom prst="straightConnector1">
            <a:avLst/>
          </a:prstGeom>
          <a:ln w="1016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5508104" y="2564904"/>
            <a:ext cx="2088232" cy="1152128"/>
          </a:xfrm>
          <a:prstGeom prst="straightConnector1">
            <a:avLst/>
          </a:prstGeom>
          <a:ln w="1016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Down Arrow 9"/>
          <p:cNvSpPr/>
          <p:nvPr/>
        </p:nvSpPr>
        <p:spPr>
          <a:xfrm>
            <a:off x="4481609" y="4293096"/>
            <a:ext cx="36004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a:off x="4460607" y="5445224"/>
            <a:ext cx="36004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54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a:xfrm>
            <a:off x="343803" y="2479341"/>
            <a:ext cx="5439898" cy="1426804"/>
          </a:xfrm>
          <a:prstGeom prst="round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90"/>
          </a:p>
        </p:txBody>
      </p:sp>
      <p:sp>
        <p:nvSpPr>
          <p:cNvPr id="2" name="Slide Number Placeholder 1"/>
          <p:cNvSpPr>
            <a:spLocks noGrp="1"/>
          </p:cNvSpPr>
          <p:nvPr>
            <p:ph type="sldNum" sz="quarter" idx="12"/>
          </p:nvPr>
        </p:nvSpPr>
        <p:spPr/>
        <p:txBody>
          <a:bodyPr/>
          <a:lstStyle/>
          <a:p>
            <a:fld id="{AE177131-6943-49BD-B372-8B68E2926509}" type="slidenum">
              <a:rPr lang="en-GB" smtClean="0"/>
              <a:t>16</a:t>
            </a:fld>
            <a:endParaRPr lang="en-GB"/>
          </a:p>
        </p:txBody>
      </p:sp>
      <p:sp>
        <p:nvSpPr>
          <p:cNvPr id="4" name="TextBox 3"/>
          <p:cNvSpPr txBox="1"/>
          <p:nvPr/>
        </p:nvSpPr>
        <p:spPr>
          <a:xfrm>
            <a:off x="656783" y="1008027"/>
            <a:ext cx="1747063" cy="421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1071" dirty="0"/>
              <a:t>Designation of Saltash Neighbourhood Area </a:t>
            </a:r>
            <a:endParaRPr lang="en-GB" sz="964" dirty="0"/>
          </a:p>
        </p:txBody>
      </p:sp>
      <p:sp>
        <p:nvSpPr>
          <p:cNvPr id="5" name="TextBox 4"/>
          <p:cNvSpPr txBox="1"/>
          <p:nvPr/>
        </p:nvSpPr>
        <p:spPr>
          <a:xfrm>
            <a:off x="645613" y="2625552"/>
            <a:ext cx="1747062" cy="257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1071" dirty="0"/>
              <a:t>Initial scoping of themes</a:t>
            </a:r>
          </a:p>
        </p:txBody>
      </p:sp>
      <p:sp>
        <p:nvSpPr>
          <p:cNvPr id="6" name="TextBox 5"/>
          <p:cNvSpPr txBox="1"/>
          <p:nvPr/>
        </p:nvSpPr>
        <p:spPr>
          <a:xfrm>
            <a:off x="3722372" y="2945142"/>
            <a:ext cx="1758232" cy="421910"/>
          </a:xfrm>
          <a:prstGeom prst="rect">
            <a:avLst/>
          </a:prstGeom>
          <a:solidFill>
            <a:schemeClr val="accent6">
              <a:lumMod val="75000"/>
            </a:schemeClr>
          </a:solidFill>
          <a:ln cmpd="db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1071" dirty="0"/>
              <a:t>Initial Community Engagement</a:t>
            </a:r>
          </a:p>
        </p:txBody>
      </p:sp>
      <p:sp>
        <p:nvSpPr>
          <p:cNvPr id="7" name="TextBox 6"/>
          <p:cNvSpPr txBox="1"/>
          <p:nvPr/>
        </p:nvSpPr>
        <p:spPr>
          <a:xfrm>
            <a:off x="3732329" y="4535771"/>
            <a:ext cx="1758232" cy="42191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1071" dirty="0"/>
              <a:t>Workshops &amp; continuing  Community Engagement</a:t>
            </a:r>
          </a:p>
        </p:txBody>
      </p:sp>
      <p:sp>
        <p:nvSpPr>
          <p:cNvPr id="8" name="TextBox 7"/>
          <p:cNvSpPr txBox="1"/>
          <p:nvPr/>
        </p:nvSpPr>
        <p:spPr>
          <a:xfrm>
            <a:off x="645614" y="1834652"/>
            <a:ext cx="1747063" cy="257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1071" dirty="0"/>
              <a:t>Form </a:t>
            </a:r>
            <a:r>
              <a:rPr lang="en-GB" sz="1071" dirty="0" smtClean="0"/>
              <a:t>Steering </a:t>
            </a:r>
            <a:r>
              <a:rPr lang="en-GB" sz="1071" dirty="0"/>
              <a:t>Group</a:t>
            </a:r>
          </a:p>
        </p:txBody>
      </p:sp>
      <p:sp>
        <p:nvSpPr>
          <p:cNvPr id="9" name="TextBox 8"/>
          <p:cNvSpPr txBox="1"/>
          <p:nvPr/>
        </p:nvSpPr>
        <p:spPr>
          <a:xfrm>
            <a:off x="643815" y="3445297"/>
            <a:ext cx="1750659" cy="257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1071" dirty="0"/>
              <a:t>Identify issues and aims</a:t>
            </a:r>
          </a:p>
        </p:txBody>
      </p:sp>
      <p:sp>
        <p:nvSpPr>
          <p:cNvPr id="10" name="TextBox 9"/>
          <p:cNvSpPr txBox="1"/>
          <p:nvPr/>
        </p:nvSpPr>
        <p:spPr>
          <a:xfrm>
            <a:off x="641757" y="4318654"/>
            <a:ext cx="1743205" cy="8576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1071" dirty="0" smtClean="0"/>
              <a:t>Develop evidence base</a:t>
            </a:r>
          </a:p>
          <a:p>
            <a:pPr algn="ctr"/>
            <a:endParaRPr lang="en-GB" sz="1071" dirty="0"/>
          </a:p>
          <a:p>
            <a:pPr algn="ctr"/>
            <a:r>
              <a:rPr lang="en-GB" sz="1071" dirty="0"/>
              <a:t>Develop policies &amp; proposals</a:t>
            </a:r>
          </a:p>
          <a:p>
            <a:endParaRPr lang="en-GB" sz="690" dirty="0"/>
          </a:p>
        </p:txBody>
      </p:sp>
      <p:sp>
        <p:nvSpPr>
          <p:cNvPr id="11" name="TextBox 10"/>
          <p:cNvSpPr txBox="1"/>
          <p:nvPr/>
        </p:nvSpPr>
        <p:spPr>
          <a:xfrm>
            <a:off x="639607" y="5700196"/>
            <a:ext cx="1735455" cy="421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1071" dirty="0"/>
              <a:t>Publish Neighbourhood Plan</a:t>
            </a:r>
          </a:p>
        </p:txBody>
      </p:sp>
      <p:sp>
        <p:nvSpPr>
          <p:cNvPr id="13" name="TextBox 12"/>
          <p:cNvSpPr txBox="1"/>
          <p:nvPr/>
        </p:nvSpPr>
        <p:spPr>
          <a:xfrm>
            <a:off x="3732329" y="5700196"/>
            <a:ext cx="1758232" cy="42191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1071" dirty="0"/>
              <a:t>Statutory Consultation</a:t>
            </a:r>
          </a:p>
          <a:p>
            <a:pPr algn="ctr"/>
            <a:r>
              <a:rPr lang="en-GB" sz="1071" dirty="0"/>
              <a:t>(6 weeks)</a:t>
            </a:r>
          </a:p>
        </p:txBody>
      </p:sp>
      <p:sp>
        <p:nvSpPr>
          <p:cNvPr id="14" name="TextBox 13"/>
          <p:cNvSpPr txBox="1"/>
          <p:nvPr/>
        </p:nvSpPr>
        <p:spPr>
          <a:xfrm>
            <a:off x="6810541" y="4955630"/>
            <a:ext cx="1774760" cy="25712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1071" dirty="0"/>
              <a:t>Submit to Cornwall Council</a:t>
            </a:r>
          </a:p>
        </p:txBody>
      </p:sp>
      <p:sp>
        <p:nvSpPr>
          <p:cNvPr id="15" name="TextBox 14"/>
          <p:cNvSpPr txBox="1"/>
          <p:nvPr/>
        </p:nvSpPr>
        <p:spPr>
          <a:xfrm>
            <a:off x="6802192" y="4245143"/>
            <a:ext cx="1774760" cy="25712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1071" dirty="0"/>
              <a:t>Independent Examination</a:t>
            </a:r>
          </a:p>
        </p:txBody>
      </p:sp>
      <p:sp>
        <p:nvSpPr>
          <p:cNvPr id="16" name="TextBox 15"/>
          <p:cNvSpPr txBox="1"/>
          <p:nvPr/>
        </p:nvSpPr>
        <p:spPr>
          <a:xfrm>
            <a:off x="6810541" y="3612975"/>
            <a:ext cx="1783109" cy="25712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1071" dirty="0"/>
              <a:t>Modifications</a:t>
            </a:r>
          </a:p>
        </p:txBody>
      </p:sp>
      <p:sp>
        <p:nvSpPr>
          <p:cNvPr id="17" name="TextBox 16"/>
          <p:cNvSpPr txBox="1"/>
          <p:nvPr/>
        </p:nvSpPr>
        <p:spPr>
          <a:xfrm>
            <a:off x="6810541" y="2906790"/>
            <a:ext cx="1783109" cy="257122"/>
          </a:xfrm>
          <a:prstGeom prst="rect">
            <a:avLst/>
          </a:prstGeom>
          <a:solidFill>
            <a:schemeClr val="accent6">
              <a:lumMod val="75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1071" dirty="0">
                <a:solidFill>
                  <a:schemeClr val="bg1"/>
                </a:solidFill>
              </a:rPr>
              <a:t>Referendum</a:t>
            </a:r>
            <a:r>
              <a:rPr lang="en-GB" sz="1071" dirty="0"/>
              <a:t> </a:t>
            </a:r>
          </a:p>
        </p:txBody>
      </p:sp>
      <p:sp>
        <p:nvSpPr>
          <p:cNvPr id="18" name="TextBox 17"/>
          <p:cNvSpPr txBox="1"/>
          <p:nvPr/>
        </p:nvSpPr>
        <p:spPr>
          <a:xfrm>
            <a:off x="6810541" y="2066343"/>
            <a:ext cx="1783109" cy="25712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1071" dirty="0"/>
              <a:t>Plan is ‘Made’ in law</a:t>
            </a:r>
          </a:p>
        </p:txBody>
      </p:sp>
      <p:sp>
        <p:nvSpPr>
          <p:cNvPr id="19" name="TextBox 18"/>
          <p:cNvSpPr txBox="1"/>
          <p:nvPr/>
        </p:nvSpPr>
        <p:spPr>
          <a:xfrm>
            <a:off x="6810542" y="1010180"/>
            <a:ext cx="1783109" cy="5866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1071" dirty="0"/>
              <a:t>Saltash Neighbourhood Plan becomes part of statutory Development Plan</a:t>
            </a:r>
          </a:p>
        </p:txBody>
      </p:sp>
      <p:sp>
        <p:nvSpPr>
          <p:cNvPr id="20" name="Down Arrow 19"/>
          <p:cNvSpPr/>
          <p:nvPr/>
        </p:nvSpPr>
        <p:spPr>
          <a:xfrm>
            <a:off x="1437032" y="1506084"/>
            <a:ext cx="149256" cy="2575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90"/>
          </a:p>
        </p:txBody>
      </p:sp>
      <p:sp>
        <p:nvSpPr>
          <p:cNvPr id="21" name="Down Arrow 20"/>
          <p:cNvSpPr/>
          <p:nvPr/>
        </p:nvSpPr>
        <p:spPr>
          <a:xfrm>
            <a:off x="1444824" y="2164258"/>
            <a:ext cx="125022" cy="2575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90"/>
          </a:p>
        </p:txBody>
      </p:sp>
      <p:sp>
        <p:nvSpPr>
          <p:cNvPr id="22" name="Down Arrow 21"/>
          <p:cNvSpPr/>
          <p:nvPr/>
        </p:nvSpPr>
        <p:spPr>
          <a:xfrm>
            <a:off x="1432707" y="3039805"/>
            <a:ext cx="149256" cy="2575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90"/>
          </a:p>
        </p:txBody>
      </p:sp>
      <p:sp>
        <p:nvSpPr>
          <p:cNvPr id="23" name="Down Arrow 22"/>
          <p:cNvSpPr/>
          <p:nvPr/>
        </p:nvSpPr>
        <p:spPr>
          <a:xfrm>
            <a:off x="1437032" y="3981085"/>
            <a:ext cx="149256" cy="2575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90"/>
          </a:p>
        </p:txBody>
      </p:sp>
      <p:sp>
        <p:nvSpPr>
          <p:cNvPr id="24" name="Down Arrow 23"/>
          <p:cNvSpPr/>
          <p:nvPr/>
        </p:nvSpPr>
        <p:spPr>
          <a:xfrm>
            <a:off x="1455686" y="5290495"/>
            <a:ext cx="149256" cy="2575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90"/>
          </a:p>
        </p:txBody>
      </p:sp>
      <p:cxnSp>
        <p:nvCxnSpPr>
          <p:cNvPr id="36" name="Elbow Connector 35"/>
          <p:cNvCxnSpPr/>
          <p:nvPr/>
        </p:nvCxnSpPr>
        <p:spPr>
          <a:xfrm flipV="1">
            <a:off x="5487415" y="5309000"/>
            <a:ext cx="2231323" cy="629544"/>
          </a:xfrm>
          <a:prstGeom prst="bentConnector2">
            <a:avLst/>
          </a:prstGeom>
          <a:ln w="130175" cmpd="sng">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684304" y="3055658"/>
            <a:ext cx="1109110" cy="276999"/>
          </a:xfrm>
          <a:prstGeom prst="rect">
            <a:avLst/>
          </a:prstGeom>
          <a:noFill/>
          <a:effectLst>
            <a:glow rad="228600">
              <a:schemeClr val="accent2">
                <a:satMod val="175000"/>
                <a:alpha val="40000"/>
              </a:schemeClr>
            </a:glow>
          </a:effectLst>
        </p:spPr>
        <p:txBody>
          <a:bodyPr wrap="square" rtlCol="0">
            <a:spAutoFit/>
          </a:bodyPr>
          <a:lstStyle/>
          <a:p>
            <a:pPr algn="ctr"/>
            <a:r>
              <a:rPr lang="en-GB" sz="1200" b="1" dirty="0"/>
              <a:t>We</a:t>
            </a:r>
            <a:r>
              <a:rPr lang="en-GB" sz="1200" dirty="0"/>
              <a:t> </a:t>
            </a:r>
            <a:r>
              <a:rPr lang="en-GB" sz="1200" b="1" dirty="0"/>
              <a:t>Are</a:t>
            </a:r>
            <a:r>
              <a:rPr lang="en-GB" sz="1200" dirty="0"/>
              <a:t> </a:t>
            </a:r>
            <a:r>
              <a:rPr lang="en-GB" sz="1200" b="1" dirty="0"/>
              <a:t>Here</a:t>
            </a:r>
            <a:r>
              <a:rPr lang="en-GB" sz="1071" dirty="0"/>
              <a:t>!</a:t>
            </a:r>
          </a:p>
        </p:txBody>
      </p:sp>
      <p:sp>
        <p:nvSpPr>
          <p:cNvPr id="27" name="Up Arrow 26"/>
          <p:cNvSpPr/>
          <p:nvPr/>
        </p:nvSpPr>
        <p:spPr>
          <a:xfrm>
            <a:off x="7619410" y="4595769"/>
            <a:ext cx="140323" cy="301915"/>
          </a:xfrm>
          <a:prstGeom prst="up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90"/>
          </a:p>
        </p:txBody>
      </p:sp>
      <p:sp>
        <p:nvSpPr>
          <p:cNvPr id="31" name="Up Arrow 30"/>
          <p:cNvSpPr/>
          <p:nvPr/>
        </p:nvSpPr>
        <p:spPr>
          <a:xfrm>
            <a:off x="7619409" y="3865339"/>
            <a:ext cx="140323" cy="301915"/>
          </a:xfrm>
          <a:prstGeom prst="up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90"/>
          </a:p>
        </p:txBody>
      </p:sp>
      <p:sp>
        <p:nvSpPr>
          <p:cNvPr id="32" name="Up Arrow 31"/>
          <p:cNvSpPr/>
          <p:nvPr/>
        </p:nvSpPr>
        <p:spPr>
          <a:xfrm>
            <a:off x="7631933" y="3237584"/>
            <a:ext cx="140323" cy="301915"/>
          </a:xfrm>
          <a:prstGeom prst="up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90"/>
          </a:p>
        </p:txBody>
      </p:sp>
      <p:sp>
        <p:nvSpPr>
          <p:cNvPr id="33" name="Up Arrow 32"/>
          <p:cNvSpPr/>
          <p:nvPr/>
        </p:nvSpPr>
        <p:spPr>
          <a:xfrm>
            <a:off x="7631933" y="2413060"/>
            <a:ext cx="140323" cy="436936"/>
          </a:xfrm>
          <a:prstGeom prst="up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90"/>
          </a:p>
        </p:txBody>
      </p:sp>
      <p:sp>
        <p:nvSpPr>
          <p:cNvPr id="34" name="Up Arrow 33"/>
          <p:cNvSpPr/>
          <p:nvPr/>
        </p:nvSpPr>
        <p:spPr>
          <a:xfrm>
            <a:off x="7623586" y="1693338"/>
            <a:ext cx="140323" cy="301915"/>
          </a:xfrm>
          <a:prstGeom prst="up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90"/>
          </a:p>
        </p:txBody>
      </p:sp>
      <p:cxnSp>
        <p:nvCxnSpPr>
          <p:cNvPr id="28" name="Straight Connector 27"/>
          <p:cNvCxnSpPr>
            <a:stCxn id="10" idx="3"/>
            <a:endCxn id="7" idx="1"/>
          </p:cNvCxnSpPr>
          <p:nvPr/>
        </p:nvCxnSpPr>
        <p:spPr>
          <a:xfrm flipV="1">
            <a:off x="2384962" y="4746726"/>
            <a:ext cx="1347367" cy="764"/>
          </a:xfrm>
          <a:prstGeom prst="line">
            <a:avLst/>
          </a:prstGeom>
          <a:ln w="857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9" idx="3"/>
            <a:endCxn id="6" idx="1"/>
          </p:cNvCxnSpPr>
          <p:nvPr/>
        </p:nvCxnSpPr>
        <p:spPr>
          <a:xfrm flipV="1">
            <a:off x="2394474" y="3156097"/>
            <a:ext cx="1327898" cy="417761"/>
          </a:xfrm>
          <a:prstGeom prst="line">
            <a:avLst/>
          </a:prstGeom>
          <a:ln w="857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5" idx="3"/>
            <a:endCxn id="6" idx="1"/>
          </p:cNvCxnSpPr>
          <p:nvPr/>
        </p:nvCxnSpPr>
        <p:spPr>
          <a:xfrm>
            <a:off x="2392675" y="2754113"/>
            <a:ext cx="1329697" cy="401984"/>
          </a:xfrm>
          <a:prstGeom prst="line">
            <a:avLst/>
          </a:prstGeom>
          <a:ln w="85725">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67544" y="555172"/>
            <a:ext cx="2088232" cy="369332"/>
          </a:xfrm>
          <a:prstGeom prst="rect">
            <a:avLst/>
          </a:prstGeom>
          <a:noFill/>
        </p:spPr>
        <p:txBody>
          <a:bodyPr wrap="square" rtlCol="0">
            <a:spAutoFit/>
          </a:bodyPr>
          <a:lstStyle/>
          <a:p>
            <a:pPr algn="ctr"/>
            <a:r>
              <a:rPr lang="en-GB" dirty="0" smtClean="0"/>
              <a:t>Creating the Plan</a:t>
            </a:r>
            <a:endParaRPr lang="en-GB" dirty="0"/>
          </a:p>
        </p:txBody>
      </p:sp>
      <p:sp>
        <p:nvSpPr>
          <p:cNvPr id="50" name="TextBox 49"/>
          <p:cNvSpPr txBox="1"/>
          <p:nvPr/>
        </p:nvSpPr>
        <p:spPr>
          <a:xfrm>
            <a:off x="3281870" y="543181"/>
            <a:ext cx="2579853" cy="369332"/>
          </a:xfrm>
          <a:prstGeom prst="rect">
            <a:avLst/>
          </a:prstGeom>
          <a:noFill/>
        </p:spPr>
        <p:txBody>
          <a:bodyPr wrap="square" rtlCol="0">
            <a:spAutoFit/>
          </a:bodyPr>
          <a:lstStyle/>
          <a:p>
            <a:pPr algn="ctr"/>
            <a:r>
              <a:rPr lang="en-GB" dirty="0" smtClean="0"/>
              <a:t>Community Engagement</a:t>
            </a:r>
            <a:endParaRPr lang="en-GB" dirty="0"/>
          </a:p>
        </p:txBody>
      </p:sp>
      <p:sp>
        <p:nvSpPr>
          <p:cNvPr id="51" name="TextBox 50"/>
          <p:cNvSpPr txBox="1"/>
          <p:nvPr/>
        </p:nvSpPr>
        <p:spPr>
          <a:xfrm>
            <a:off x="6587817" y="555867"/>
            <a:ext cx="2088232" cy="369332"/>
          </a:xfrm>
          <a:prstGeom prst="rect">
            <a:avLst/>
          </a:prstGeom>
          <a:noFill/>
        </p:spPr>
        <p:txBody>
          <a:bodyPr wrap="square" rtlCol="0">
            <a:spAutoFit/>
          </a:bodyPr>
          <a:lstStyle/>
          <a:p>
            <a:pPr algn="ctr"/>
            <a:r>
              <a:rPr lang="en-GB" dirty="0" smtClean="0"/>
              <a:t>Approving the Plan</a:t>
            </a:r>
            <a:endParaRPr lang="en-GB" dirty="0"/>
          </a:p>
        </p:txBody>
      </p:sp>
      <p:sp>
        <p:nvSpPr>
          <p:cNvPr id="53" name="TextBox 52"/>
          <p:cNvSpPr txBox="1"/>
          <p:nvPr/>
        </p:nvSpPr>
        <p:spPr>
          <a:xfrm>
            <a:off x="3728078" y="1008027"/>
            <a:ext cx="1758232" cy="421910"/>
          </a:xfrm>
          <a:prstGeom prst="rect">
            <a:avLst/>
          </a:prstGeom>
          <a:solidFill>
            <a:schemeClr val="accent6">
              <a:lumMod val="75000"/>
            </a:schemeClr>
          </a:solidFill>
          <a:ln cmpd="db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1071" dirty="0"/>
              <a:t>Initial Community </a:t>
            </a:r>
            <a:r>
              <a:rPr lang="en-GB" sz="1071" dirty="0" smtClean="0"/>
              <a:t>Consultation</a:t>
            </a:r>
            <a:endParaRPr lang="en-GB" sz="1071" dirty="0"/>
          </a:p>
        </p:txBody>
      </p:sp>
      <p:sp>
        <p:nvSpPr>
          <p:cNvPr id="54" name="TextBox 53"/>
          <p:cNvSpPr txBox="1"/>
          <p:nvPr/>
        </p:nvSpPr>
        <p:spPr>
          <a:xfrm>
            <a:off x="3728078" y="1824044"/>
            <a:ext cx="1758232" cy="421910"/>
          </a:xfrm>
          <a:prstGeom prst="rect">
            <a:avLst/>
          </a:prstGeom>
          <a:solidFill>
            <a:schemeClr val="accent6">
              <a:lumMod val="75000"/>
            </a:schemeClr>
          </a:solidFill>
          <a:ln cmpd="db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1071" dirty="0" smtClean="0"/>
              <a:t>Community Membership of Steering Group</a:t>
            </a:r>
            <a:endParaRPr lang="en-GB" sz="1071" dirty="0"/>
          </a:p>
        </p:txBody>
      </p:sp>
      <p:sp>
        <p:nvSpPr>
          <p:cNvPr id="82" name="Right Arrow 81"/>
          <p:cNvSpPr/>
          <p:nvPr/>
        </p:nvSpPr>
        <p:spPr>
          <a:xfrm>
            <a:off x="2403846" y="5911151"/>
            <a:ext cx="1233970" cy="45719"/>
          </a:xfrm>
          <a:prstGeom prst="rightArrow">
            <a:avLst/>
          </a:prstGeom>
          <a:solidFill>
            <a:srgbClr val="00B0F0"/>
          </a:solidFill>
          <a:ln w="130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944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indefinite" fill="remove" nodeType="clickEffect">
                                  <p:stCondLst>
                                    <p:cond delay="0"/>
                                  </p:stCondLst>
                                  <p:endCondLst>
                                    <p:cond evt="onNext" delay="0">
                                      <p:tgtEl>
                                        <p:sldTgt/>
                                      </p:tgtEl>
                                    </p:cond>
                                  </p:endCondLst>
                                  <p:childTnLst>
                                    <p:animClr clrSpc="rgb" dir="cw">
                                      <p:cBhvr override="childStyle">
                                        <p:cTn id="6" dur="250" autoRev="1" fill="remove"/>
                                        <p:tgtEl>
                                          <p:spTgt spid="42">
                                            <p:txEl>
                                              <p:pRg st="0" end="0"/>
                                            </p:txEl>
                                          </p:spTgt>
                                        </p:tgtEl>
                                        <p:attrNameLst>
                                          <p:attrName>style.color</p:attrName>
                                        </p:attrNameLst>
                                      </p:cBhvr>
                                      <p:to>
                                        <a:schemeClr val="bg1"/>
                                      </p:to>
                                    </p:animClr>
                                    <p:animClr clrSpc="rgb" dir="cw">
                                      <p:cBhvr>
                                        <p:cTn id="7" dur="250" autoRev="1" fill="remove"/>
                                        <p:tgtEl>
                                          <p:spTgt spid="42">
                                            <p:txEl>
                                              <p:pRg st="0" end="0"/>
                                            </p:txEl>
                                          </p:spTgt>
                                        </p:tgtEl>
                                        <p:attrNameLst>
                                          <p:attrName>fillcolor</p:attrName>
                                        </p:attrNameLst>
                                      </p:cBhvr>
                                      <p:to>
                                        <a:schemeClr val="bg1"/>
                                      </p:to>
                                    </p:animClr>
                                    <p:set>
                                      <p:cBhvr>
                                        <p:cTn id="8" dur="250" autoRev="1" fill="remove"/>
                                        <p:tgtEl>
                                          <p:spTgt spid="42">
                                            <p:txEl>
                                              <p:pRg st="0" end="0"/>
                                            </p:txEl>
                                          </p:spTgt>
                                        </p:tgtEl>
                                        <p:attrNameLst>
                                          <p:attrName>fill.type</p:attrName>
                                        </p:attrNameLst>
                                      </p:cBhvr>
                                      <p:to>
                                        <p:strVal val="solid"/>
                                      </p:to>
                                    </p:set>
                                    <p:set>
                                      <p:cBhvr>
                                        <p:cTn id="9" dur="250" autoRev="1" fill="remove"/>
                                        <p:tgtEl>
                                          <p:spTgt spid="42">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Community Involvement</a:t>
            </a:r>
            <a:endParaRPr lang="en-GB" dirty="0"/>
          </a:p>
        </p:txBody>
      </p:sp>
      <p:sp>
        <p:nvSpPr>
          <p:cNvPr id="6" name="Text Placeholder 5"/>
          <p:cNvSpPr>
            <a:spLocks noGrp="1"/>
          </p:cNvSpPr>
          <p:nvPr>
            <p:ph type="body" idx="1"/>
          </p:nvPr>
        </p:nvSpPr>
        <p:spPr>
          <a:xfrm>
            <a:off x="629842" y="1681163"/>
            <a:ext cx="3868340" cy="595709"/>
          </a:xfrm>
        </p:spPr>
        <p:txBody>
          <a:bodyPr>
            <a:normAutofit/>
          </a:bodyPr>
          <a:lstStyle/>
          <a:p>
            <a:pPr algn="ctr"/>
            <a:r>
              <a:rPr lang="en-GB" sz="2800" dirty="0" smtClean="0"/>
              <a:t>Consultation</a:t>
            </a:r>
            <a:endParaRPr lang="en-GB" sz="2800" dirty="0"/>
          </a:p>
        </p:txBody>
      </p:sp>
      <p:sp>
        <p:nvSpPr>
          <p:cNvPr id="7" name="Content Placeholder 6"/>
          <p:cNvSpPr>
            <a:spLocks noGrp="1"/>
          </p:cNvSpPr>
          <p:nvPr>
            <p:ph sz="half" idx="2"/>
          </p:nvPr>
        </p:nvSpPr>
        <p:spPr/>
        <p:txBody>
          <a:bodyPr>
            <a:normAutofit fontScale="92500"/>
          </a:bodyPr>
          <a:lstStyle/>
          <a:p>
            <a:r>
              <a:rPr lang="en-GB" dirty="0" smtClean="0"/>
              <a:t>‘Here is the Plan </a:t>
            </a:r>
            <a:r>
              <a:rPr lang="en-GB" b="1" i="1" dirty="0" smtClean="0"/>
              <a:t>we</a:t>
            </a:r>
            <a:r>
              <a:rPr lang="en-GB" dirty="0" smtClean="0"/>
              <a:t> have written for </a:t>
            </a:r>
            <a:r>
              <a:rPr lang="en-GB" b="1" i="1" dirty="0" smtClean="0"/>
              <a:t>you</a:t>
            </a:r>
            <a:r>
              <a:rPr lang="en-GB" dirty="0" smtClean="0"/>
              <a:t>. Tell us what you think of it.’</a:t>
            </a:r>
          </a:p>
          <a:p>
            <a:r>
              <a:rPr lang="en-GB" dirty="0" smtClean="0"/>
              <a:t>‘Tell </a:t>
            </a:r>
            <a:r>
              <a:rPr lang="en-GB" b="1" i="1" dirty="0" smtClean="0"/>
              <a:t>us</a:t>
            </a:r>
            <a:r>
              <a:rPr lang="en-GB" dirty="0" smtClean="0"/>
              <a:t> in next 6 weeks or </a:t>
            </a:r>
            <a:r>
              <a:rPr lang="en-GB" b="1" i="1" dirty="0" smtClean="0"/>
              <a:t>we </a:t>
            </a:r>
            <a:r>
              <a:rPr lang="en-GB" dirty="0" smtClean="0"/>
              <a:t>will ignore </a:t>
            </a:r>
            <a:r>
              <a:rPr lang="en-GB" b="1" i="1" dirty="0" smtClean="0"/>
              <a:t>you</a:t>
            </a:r>
            <a:r>
              <a:rPr lang="en-GB" dirty="0" smtClean="0"/>
              <a:t>.’</a:t>
            </a:r>
          </a:p>
          <a:p>
            <a:r>
              <a:rPr lang="en-GB" dirty="0" smtClean="0"/>
              <a:t>‘</a:t>
            </a:r>
            <a:r>
              <a:rPr lang="en-GB" b="1" i="1" dirty="0" smtClean="0"/>
              <a:t>We</a:t>
            </a:r>
            <a:r>
              <a:rPr lang="en-GB" dirty="0" smtClean="0"/>
              <a:t> don’t want to talk to </a:t>
            </a:r>
            <a:r>
              <a:rPr lang="en-GB" b="1" i="1" dirty="0" smtClean="0"/>
              <a:t>you</a:t>
            </a:r>
            <a:r>
              <a:rPr lang="en-GB" dirty="0" smtClean="0"/>
              <a:t>: just fill in the form’</a:t>
            </a:r>
          </a:p>
          <a:p>
            <a:r>
              <a:rPr lang="en-GB" dirty="0" smtClean="0"/>
              <a:t>‘</a:t>
            </a:r>
            <a:r>
              <a:rPr lang="en-GB" b="1" i="1" dirty="0" smtClean="0"/>
              <a:t>You</a:t>
            </a:r>
            <a:r>
              <a:rPr lang="en-GB" dirty="0" smtClean="0"/>
              <a:t> can find the Plan under the desk in </a:t>
            </a:r>
            <a:r>
              <a:rPr lang="en-GB" b="1" i="1" dirty="0" smtClean="0"/>
              <a:t>our </a:t>
            </a:r>
            <a:r>
              <a:rPr lang="en-GB" dirty="0" smtClean="0"/>
              <a:t>office, when its open.’</a:t>
            </a:r>
          </a:p>
          <a:p>
            <a:r>
              <a:rPr lang="en-GB" dirty="0" smtClean="0"/>
              <a:t>‘If </a:t>
            </a:r>
            <a:r>
              <a:rPr lang="en-GB" b="1" i="1" dirty="0" smtClean="0"/>
              <a:t>we </a:t>
            </a:r>
            <a:r>
              <a:rPr lang="en-GB" dirty="0" smtClean="0"/>
              <a:t>don’t like what </a:t>
            </a:r>
            <a:r>
              <a:rPr lang="en-GB" b="1" i="1" dirty="0" smtClean="0"/>
              <a:t>you</a:t>
            </a:r>
            <a:r>
              <a:rPr lang="en-GB" dirty="0" smtClean="0"/>
              <a:t> say, then </a:t>
            </a:r>
            <a:r>
              <a:rPr lang="en-GB" b="1" i="1" dirty="0" smtClean="0"/>
              <a:t>we</a:t>
            </a:r>
            <a:r>
              <a:rPr lang="en-GB" dirty="0" smtClean="0"/>
              <a:t> are sure there are good reasons to ignore </a:t>
            </a:r>
            <a:r>
              <a:rPr lang="en-GB" b="1" i="1" dirty="0" smtClean="0"/>
              <a:t>you</a:t>
            </a:r>
            <a:r>
              <a:rPr lang="en-GB" dirty="0" smtClean="0"/>
              <a:t> !’</a:t>
            </a:r>
          </a:p>
          <a:p>
            <a:endParaRPr lang="en-GB" dirty="0"/>
          </a:p>
        </p:txBody>
      </p:sp>
      <p:sp>
        <p:nvSpPr>
          <p:cNvPr id="8" name="Text Placeholder 7"/>
          <p:cNvSpPr>
            <a:spLocks noGrp="1"/>
          </p:cNvSpPr>
          <p:nvPr>
            <p:ph type="body" sz="quarter" idx="3"/>
          </p:nvPr>
        </p:nvSpPr>
        <p:spPr>
          <a:xfrm>
            <a:off x="4629150" y="1681163"/>
            <a:ext cx="3887391" cy="595709"/>
          </a:xfrm>
        </p:spPr>
        <p:txBody>
          <a:bodyPr>
            <a:normAutofit/>
          </a:bodyPr>
          <a:lstStyle/>
          <a:p>
            <a:pPr algn="ctr"/>
            <a:r>
              <a:rPr lang="en-GB" sz="2800" dirty="0"/>
              <a:t>Engagement</a:t>
            </a:r>
          </a:p>
        </p:txBody>
      </p:sp>
      <p:sp>
        <p:nvSpPr>
          <p:cNvPr id="9" name="Content Placeholder 8"/>
          <p:cNvSpPr>
            <a:spLocks noGrp="1"/>
          </p:cNvSpPr>
          <p:nvPr>
            <p:ph sz="quarter" idx="4"/>
          </p:nvPr>
        </p:nvSpPr>
        <p:spPr/>
        <p:txBody>
          <a:bodyPr/>
          <a:lstStyle/>
          <a:p>
            <a:r>
              <a:rPr lang="en-GB" dirty="0" smtClean="0"/>
              <a:t>‘Lets </a:t>
            </a:r>
            <a:r>
              <a:rPr lang="en-GB" b="1" i="1" dirty="0" smtClean="0"/>
              <a:t>all </a:t>
            </a:r>
            <a:r>
              <a:rPr lang="en-GB" dirty="0" smtClean="0"/>
              <a:t>get together and </a:t>
            </a:r>
            <a:r>
              <a:rPr lang="en-GB" dirty="0"/>
              <a:t>w</a:t>
            </a:r>
            <a:r>
              <a:rPr lang="en-GB" dirty="0" smtClean="0"/>
              <a:t>rite the Plan’</a:t>
            </a:r>
          </a:p>
          <a:p>
            <a:r>
              <a:rPr lang="en-GB" dirty="0" smtClean="0"/>
              <a:t>‘What are the issues affecting </a:t>
            </a:r>
            <a:r>
              <a:rPr lang="en-GB" b="1" i="1" dirty="0" smtClean="0"/>
              <a:t>our</a:t>
            </a:r>
            <a:r>
              <a:rPr lang="en-GB" dirty="0" smtClean="0"/>
              <a:t> town?’</a:t>
            </a:r>
          </a:p>
          <a:p>
            <a:r>
              <a:rPr lang="en-GB" dirty="0" smtClean="0"/>
              <a:t>‘Lets have a chat about it and see if </a:t>
            </a:r>
            <a:r>
              <a:rPr lang="en-GB" b="1" i="1" dirty="0" smtClean="0"/>
              <a:t>together, we </a:t>
            </a:r>
            <a:r>
              <a:rPr lang="en-GB" dirty="0" smtClean="0"/>
              <a:t>can </a:t>
            </a:r>
            <a:r>
              <a:rPr lang="en-GB" b="1" i="1" dirty="0" smtClean="0"/>
              <a:t>all </a:t>
            </a:r>
            <a:r>
              <a:rPr lang="en-GB" dirty="0" smtClean="0"/>
              <a:t>come up with some good ideas to fix them’</a:t>
            </a:r>
          </a:p>
          <a:p>
            <a:r>
              <a:rPr lang="en-GB" dirty="0" smtClean="0"/>
              <a:t>‘And when the work is finished, lets </a:t>
            </a:r>
            <a:r>
              <a:rPr lang="en-GB" b="1" i="1" dirty="0" smtClean="0"/>
              <a:t>all</a:t>
            </a:r>
            <a:r>
              <a:rPr lang="en-GB" dirty="0" smtClean="0"/>
              <a:t> vote on it’</a:t>
            </a:r>
          </a:p>
          <a:p>
            <a:endParaRPr lang="en-GB" dirty="0"/>
          </a:p>
        </p:txBody>
      </p:sp>
    </p:spTree>
    <p:extLst>
      <p:ext uri="{BB962C8B-B14F-4D97-AF65-F5344CB8AC3E}">
        <p14:creationId xmlns:p14="http://schemas.microsoft.com/office/powerpoint/2010/main" val="370745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Verdana" panose="020B0604030504040204" pitchFamily="34" charset="0"/>
                <a:ea typeface="Verdana" panose="020B0604030504040204" pitchFamily="34" charset="0"/>
                <a:cs typeface="Verdana" panose="020B0604030504040204" pitchFamily="34" charset="0"/>
              </a:rPr>
              <a:t>Parish/Town Council Role</a:t>
            </a:r>
          </a:p>
        </p:txBody>
      </p:sp>
      <p:sp>
        <p:nvSpPr>
          <p:cNvPr id="3" name="Content Placeholder 2"/>
          <p:cNvSpPr>
            <a:spLocks noGrp="1"/>
          </p:cNvSpPr>
          <p:nvPr>
            <p:ph idx="1"/>
          </p:nvPr>
        </p:nvSpPr>
        <p:spPr>
          <a:xfrm>
            <a:off x="628650" y="1340768"/>
            <a:ext cx="7886700" cy="5112568"/>
          </a:xfrm>
        </p:spPr>
        <p:txBody>
          <a:bodyPr>
            <a:noAutofit/>
          </a:bodyPr>
          <a:lstStyle/>
          <a:p>
            <a:pPr marL="0" indent="0">
              <a:buNone/>
              <a:defRPr/>
            </a:pPr>
            <a:endParaRPr lang="en-GB" sz="2000" b="0" i="0" dirty="0">
              <a:latin typeface="Verdana" charset="0"/>
              <a:ea typeface="Verdana" charset="0"/>
              <a:cs typeface="Verdana" charset="0"/>
            </a:endParaRPr>
          </a:p>
          <a:p>
            <a:pPr>
              <a:defRPr/>
            </a:pPr>
            <a:r>
              <a:rPr lang="en-US" sz="2000" b="0" i="0" dirty="0" smtClean="0">
                <a:latin typeface="Verdana" charset="0"/>
                <a:ea typeface="Verdana" charset="0"/>
                <a:cs typeface="Verdana" charset="0"/>
              </a:rPr>
              <a:t>Your Town </a:t>
            </a:r>
            <a:r>
              <a:rPr lang="en-US" sz="2000" b="0" i="0" dirty="0">
                <a:latin typeface="Verdana" charset="0"/>
                <a:ea typeface="Verdana" charset="0"/>
                <a:cs typeface="Verdana" charset="0"/>
              </a:rPr>
              <a:t>Council has </a:t>
            </a:r>
            <a:r>
              <a:rPr lang="en-US" sz="2000" b="0" i="0" dirty="0" smtClean="0">
                <a:latin typeface="Verdana" charset="0"/>
                <a:ea typeface="Verdana" charset="0"/>
                <a:cs typeface="Verdana" charset="0"/>
              </a:rPr>
              <a:t>a formal </a:t>
            </a:r>
            <a:r>
              <a:rPr lang="en-US" sz="2000" b="0" i="0" dirty="0">
                <a:latin typeface="Verdana" charset="0"/>
                <a:ea typeface="Verdana" charset="0"/>
                <a:cs typeface="Verdana" charset="0"/>
              </a:rPr>
              <a:t>power and responsibility for </a:t>
            </a:r>
            <a:r>
              <a:rPr lang="en-US" sz="2000" b="0" i="0" dirty="0" smtClean="0">
                <a:latin typeface="Verdana" charset="0"/>
                <a:ea typeface="Verdana" charset="0"/>
                <a:cs typeface="Verdana" charset="0"/>
              </a:rPr>
              <a:t>preparation of the NDP, </a:t>
            </a:r>
            <a:r>
              <a:rPr lang="en-US" sz="2000" b="0" i="0" dirty="0">
                <a:latin typeface="Verdana" charset="0"/>
                <a:ea typeface="Verdana" charset="0"/>
                <a:cs typeface="Verdana" charset="0"/>
              </a:rPr>
              <a:t>it is the </a:t>
            </a:r>
            <a:r>
              <a:rPr lang="en-US" sz="2000" b="0" i="0" dirty="0" smtClean="0">
                <a:latin typeface="Verdana" charset="0"/>
                <a:ea typeface="Verdana" charset="0"/>
                <a:cs typeface="Verdana" charset="0"/>
              </a:rPr>
              <a:t>‘qualifying body’ in law.</a:t>
            </a:r>
          </a:p>
          <a:p>
            <a:pPr>
              <a:defRPr/>
            </a:pPr>
            <a:endParaRPr lang="en-US" sz="2000" b="0" i="0" dirty="0" smtClean="0">
              <a:latin typeface="Verdana" charset="0"/>
              <a:ea typeface="Verdana" charset="0"/>
              <a:cs typeface="Verdana" charset="0"/>
            </a:endParaRPr>
          </a:p>
          <a:p>
            <a:pPr>
              <a:defRPr/>
            </a:pPr>
            <a:r>
              <a:rPr lang="en-GB" sz="2000" dirty="0" smtClean="0">
                <a:latin typeface="Verdana" charset="0"/>
                <a:ea typeface="Verdana" charset="0"/>
                <a:cs typeface="Verdana" charset="0"/>
              </a:rPr>
              <a:t>Leads the </a:t>
            </a:r>
            <a:r>
              <a:rPr lang="en-US" sz="2000" dirty="0">
                <a:latin typeface="Verdana" charset="0"/>
                <a:ea typeface="Verdana" charset="0"/>
                <a:cs typeface="Verdana" charset="0"/>
              </a:rPr>
              <a:t>NDP</a:t>
            </a:r>
            <a:r>
              <a:rPr lang="en-GB" sz="2000" dirty="0" smtClean="0">
                <a:latin typeface="Verdana" charset="0"/>
                <a:ea typeface="Verdana" charset="0"/>
                <a:cs typeface="Verdana" charset="0"/>
              </a:rPr>
              <a:t> </a:t>
            </a:r>
            <a:r>
              <a:rPr lang="en-GB" sz="2000" dirty="0">
                <a:latin typeface="Verdana" charset="0"/>
                <a:ea typeface="Verdana" charset="0"/>
                <a:cs typeface="Verdana" charset="0"/>
              </a:rPr>
              <a:t>supported by a </a:t>
            </a:r>
            <a:r>
              <a:rPr lang="en-GB" sz="2000" dirty="0" smtClean="0">
                <a:latin typeface="Verdana" charset="0"/>
                <a:ea typeface="Verdana" charset="0"/>
                <a:cs typeface="Verdana" charset="0"/>
              </a:rPr>
              <a:t>mixed steering group drawn from the community </a:t>
            </a:r>
          </a:p>
          <a:p>
            <a:pPr>
              <a:defRPr/>
            </a:pPr>
            <a:endParaRPr lang="en-GB" sz="2000" dirty="0">
              <a:latin typeface="Verdana" charset="0"/>
              <a:ea typeface="Verdana" charset="0"/>
              <a:cs typeface="Verdana" charset="0"/>
            </a:endParaRPr>
          </a:p>
          <a:p>
            <a:pPr>
              <a:defRPr/>
            </a:pPr>
            <a:r>
              <a:rPr lang="en-US" sz="2000" b="0" i="0" dirty="0" smtClean="0">
                <a:latin typeface="Verdana" charset="0"/>
                <a:ea typeface="Verdana" charset="0"/>
                <a:cs typeface="Verdana" charset="0"/>
              </a:rPr>
              <a:t>Must </a:t>
            </a:r>
            <a:r>
              <a:rPr lang="en-US" sz="2000" b="0" i="0" dirty="0">
                <a:latin typeface="Verdana" charset="0"/>
                <a:ea typeface="Verdana" charset="0"/>
                <a:cs typeface="Verdana" charset="0"/>
              </a:rPr>
              <a:t>involve and </a:t>
            </a:r>
            <a:r>
              <a:rPr lang="en-US" sz="2000" b="1" i="1" dirty="0">
                <a:latin typeface="Verdana" charset="0"/>
                <a:ea typeface="Verdana" charset="0"/>
                <a:cs typeface="Verdana" charset="0"/>
              </a:rPr>
              <a:t>engage</a:t>
            </a:r>
            <a:r>
              <a:rPr lang="en-US" sz="2000" b="0" i="0" dirty="0">
                <a:latin typeface="Verdana" charset="0"/>
                <a:ea typeface="Verdana" charset="0"/>
                <a:cs typeface="Verdana" charset="0"/>
              </a:rPr>
              <a:t> the </a:t>
            </a:r>
            <a:r>
              <a:rPr lang="en-US" sz="2000" b="0" i="0" dirty="0" smtClean="0">
                <a:latin typeface="Verdana" charset="0"/>
                <a:ea typeface="Verdana" charset="0"/>
                <a:cs typeface="Verdana" charset="0"/>
              </a:rPr>
              <a:t>community</a:t>
            </a:r>
          </a:p>
          <a:p>
            <a:pPr>
              <a:defRPr/>
            </a:pPr>
            <a:endParaRPr lang="en-US" sz="2000" b="0" i="0" dirty="0">
              <a:latin typeface="Verdana" charset="0"/>
              <a:ea typeface="Verdana" charset="0"/>
              <a:cs typeface="Verdana" charset="0"/>
            </a:endParaRPr>
          </a:p>
          <a:p>
            <a:pPr>
              <a:defRPr/>
            </a:pPr>
            <a:r>
              <a:rPr lang="en-US" sz="2000" b="0" i="0" dirty="0">
                <a:latin typeface="Verdana" charset="0"/>
                <a:ea typeface="Verdana" charset="0"/>
                <a:cs typeface="Verdana" charset="0"/>
              </a:rPr>
              <a:t>Decision </a:t>
            </a:r>
            <a:r>
              <a:rPr lang="en-US" sz="2000" b="0" i="0" dirty="0" smtClean="0">
                <a:latin typeface="Verdana" charset="0"/>
                <a:ea typeface="Verdana" charset="0"/>
                <a:cs typeface="Verdana" charset="0"/>
              </a:rPr>
              <a:t>making – to approve budget, draft plan etc</a:t>
            </a:r>
            <a:endParaRPr lang="en-US" sz="2000" b="0" i="0" dirty="0">
              <a:latin typeface="Verdana" charset="0"/>
              <a:ea typeface="Verdana" charset="0"/>
              <a:cs typeface="Verdana" charset="0"/>
            </a:endParaRPr>
          </a:p>
          <a:p>
            <a:pPr>
              <a:defRPr/>
            </a:pPr>
            <a:endParaRPr lang="en-US" sz="2000" b="0" i="0" dirty="0" smtClean="0">
              <a:latin typeface="Verdana" charset="0"/>
              <a:ea typeface="Verdana" charset="0"/>
              <a:cs typeface="Verdana" charset="0"/>
            </a:endParaRPr>
          </a:p>
          <a:p>
            <a:pPr>
              <a:defRPr/>
            </a:pPr>
            <a:r>
              <a:rPr lang="en-US" sz="2000" b="0" i="0" dirty="0" smtClean="0">
                <a:latin typeface="Verdana" charset="0"/>
                <a:ea typeface="Verdana" charset="0"/>
                <a:cs typeface="Verdana" charset="0"/>
              </a:rPr>
              <a:t>Actively </a:t>
            </a:r>
            <a:r>
              <a:rPr lang="en-US" sz="2000" b="0" i="0" dirty="0">
                <a:latin typeface="Verdana" charset="0"/>
                <a:ea typeface="Verdana" charset="0"/>
                <a:cs typeface="Verdana" charset="0"/>
              </a:rPr>
              <a:t>deliver (seeking funding, working with </a:t>
            </a:r>
            <a:r>
              <a:rPr lang="en-US" sz="2000" dirty="0">
                <a:latin typeface="Verdana" charset="0"/>
                <a:ea typeface="Verdana" charset="0"/>
                <a:cs typeface="Verdana" charset="0"/>
              </a:rPr>
              <a:t>partners, Liaise with other </a:t>
            </a:r>
            <a:r>
              <a:rPr lang="en-US" sz="2000" dirty="0" smtClean="0">
                <a:latin typeface="Verdana" charset="0"/>
                <a:ea typeface="Verdana" charset="0"/>
                <a:cs typeface="Verdana" charset="0"/>
              </a:rPr>
              <a:t>bodies </a:t>
            </a:r>
            <a:r>
              <a:rPr lang="en-US" sz="2000" b="0" i="0" dirty="0" err="1" smtClean="0">
                <a:latin typeface="Verdana" charset="0"/>
                <a:ea typeface="Verdana" charset="0"/>
                <a:cs typeface="Verdana" charset="0"/>
              </a:rPr>
              <a:t>etc</a:t>
            </a:r>
            <a:r>
              <a:rPr lang="en-US" sz="2000" b="0" i="0" dirty="0" smtClean="0">
                <a:latin typeface="Verdana" charset="0"/>
                <a:ea typeface="Verdana" charset="0"/>
                <a:cs typeface="Verdana" charset="0"/>
              </a:rPr>
              <a:t>)</a:t>
            </a:r>
            <a:endParaRPr lang="en-GB" sz="2000" b="0" i="0" dirty="0" smtClean="0">
              <a:latin typeface="Verdana" charset="0"/>
              <a:ea typeface="Verdana" charset="0"/>
              <a:cs typeface="Verdana"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Verdana" panose="020B0604030504040204" pitchFamily="34" charset="0"/>
                <a:ea typeface="Verdana" panose="020B0604030504040204" pitchFamily="34" charset="0"/>
                <a:cs typeface="Verdana" panose="020B0604030504040204" pitchFamily="34" charset="0"/>
              </a:rPr>
              <a:t>Cornwall Council Role</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28650" y="1484784"/>
            <a:ext cx="7886700" cy="4896544"/>
          </a:xfrm>
        </p:spPr>
        <p:txBody>
          <a:bodyPr>
            <a:normAutofit fontScale="92500" lnSpcReduction="10000"/>
          </a:bodyPr>
          <a:lstStyle/>
          <a:p>
            <a:pPr>
              <a:defRPr/>
            </a:pPr>
            <a:r>
              <a:rPr lang="en-US" sz="2000" b="0" i="0" dirty="0">
                <a:latin typeface="Verdana" charset="0"/>
                <a:ea typeface="Verdana" charset="0"/>
                <a:cs typeface="Verdana" charset="0"/>
              </a:rPr>
              <a:t>A legal duty to </a:t>
            </a:r>
            <a:r>
              <a:rPr lang="en-US" sz="2000" b="0" i="0" dirty="0" smtClean="0">
                <a:latin typeface="Verdana" charset="0"/>
                <a:ea typeface="Verdana" charset="0"/>
                <a:cs typeface="Verdana" charset="0"/>
              </a:rPr>
              <a:t>support</a:t>
            </a:r>
          </a:p>
          <a:p>
            <a:pPr>
              <a:defRPr/>
            </a:pPr>
            <a:endParaRPr lang="en-US" sz="2000" b="0" i="0" dirty="0">
              <a:latin typeface="Verdana" charset="0"/>
              <a:ea typeface="Verdana" charset="0"/>
              <a:cs typeface="Verdana" charset="0"/>
            </a:endParaRPr>
          </a:p>
          <a:p>
            <a:pPr>
              <a:defRPr/>
            </a:pPr>
            <a:r>
              <a:rPr lang="en-US" sz="2000" b="0" i="0" dirty="0">
                <a:latin typeface="Verdana" charset="0"/>
                <a:ea typeface="Verdana" charset="0"/>
                <a:cs typeface="Verdana" charset="0"/>
              </a:rPr>
              <a:t>Assist with:</a:t>
            </a:r>
          </a:p>
          <a:p>
            <a:pPr lvl="1">
              <a:defRPr/>
            </a:pPr>
            <a:r>
              <a:rPr lang="en-US" sz="2000" b="0" i="0" dirty="0">
                <a:latin typeface="Verdana" charset="0"/>
                <a:ea typeface="Verdana" charset="0"/>
                <a:cs typeface="Verdana" charset="0"/>
              </a:rPr>
              <a:t>Engagement with community, agency and other bodies </a:t>
            </a:r>
          </a:p>
          <a:p>
            <a:pPr lvl="1">
              <a:defRPr/>
            </a:pPr>
            <a:r>
              <a:rPr lang="en-US" sz="2000" b="0" i="0" dirty="0">
                <a:latin typeface="Verdana" charset="0"/>
                <a:ea typeface="Verdana" charset="0"/>
                <a:cs typeface="Verdana" charset="0"/>
              </a:rPr>
              <a:t>preparation of materials and documents</a:t>
            </a:r>
          </a:p>
          <a:p>
            <a:pPr lvl="1">
              <a:defRPr/>
            </a:pPr>
            <a:r>
              <a:rPr lang="en-US" sz="2000" b="0" i="0" dirty="0">
                <a:latin typeface="Verdana" charset="0"/>
                <a:ea typeface="Verdana" charset="0"/>
                <a:cs typeface="Verdana" charset="0"/>
              </a:rPr>
              <a:t>writing the </a:t>
            </a:r>
            <a:r>
              <a:rPr lang="en-US" sz="2000" b="0" i="0" dirty="0" smtClean="0">
                <a:latin typeface="Verdana" charset="0"/>
                <a:ea typeface="Verdana" charset="0"/>
                <a:cs typeface="Verdana" charset="0"/>
              </a:rPr>
              <a:t>plan</a:t>
            </a:r>
          </a:p>
          <a:p>
            <a:pPr lvl="1">
              <a:defRPr/>
            </a:pPr>
            <a:endParaRPr lang="en-US" sz="2000" b="0" i="0" dirty="0">
              <a:latin typeface="Verdana" charset="0"/>
              <a:ea typeface="Verdana" charset="0"/>
              <a:cs typeface="Verdana" charset="0"/>
            </a:endParaRPr>
          </a:p>
          <a:p>
            <a:pPr>
              <a:defRPr/>
            </a:pPr>
            <a:r>
              <a:rPr lang="en-US" sz="2000" b="0" i="0" dirty="0">
                <a:latin typeface="Verdana" charset="0"/>
                <a:ea typeface="Verdana" charset="0"/>
                <a:cs typeface="Verdana" charset="0"/>
              </a:rPr>
              <a:t>Technical, policy and legal </a:t>
            </a:r>
            <a:r>
              <a:rPr lang="en-US" sz="2000" b="0" i="0" dirty="0" smtClean="0">
                <a:latin typeface="Verdana" charset="0"/>
                <a:ea typeface="Verdana" charset="0"/>
                <a:cs typeface="Verdana" charset="0"/>
              </a:rPr>
              <a:t>guidance</a:t>
            </a:r>
          </a:p>
          <a:p>
            <a:pPr>
              <a:defRPr/>
            </a:pPr>
            <a:endParaRPr lang="en-US" sz="2000" b="0" i="0" dirty="0">
              <a:latin typeface="Verdana" charset="0"/>
              <a:ea typeface="Verdana" charset="0"/>
              <a:cs typeface="Verdana" charset="0"/>
            </a:endParaRPr>
          </a:p>
          <a:p>
            <a:pPr>
              <a:defRPr/>
            </a:pPr>
            <a:r>
              <a:rPr lang="en-US" sz="2000" b="0" i="0" dirty="0">
                <a:latin typeface="Verdana" charset="0"/>
                <a:ea typeface="Verdana" charset="0"/>
                <a:cs typeface="Verdana" charset="0"/>
              </a:rPr>
              <a:t>Advise if think will not pass </a:t>
            </a:r>
            <a:r>
              <a:rPr lang="en-US" sz="2000" b="0" i="0" dirty="0" smtClean="0">
                <a:latin typeface="Verdana" charset="0"/>
                <a:ea typeface="Verdana" charset="0"/>
                <a:cs typeface="Verdana" charset="0"/>
              </a:rPr>
              <a:t>examination</a:t>
            </a:r>
          </a:p>
          <a:p>
            <a:pPr>
              <a:defRPr/>
            </a:pPr>
            <a:endParaRPr lang="en-US" sz="2000" b="0" i="0" dirty="0">
              <a:latin typeface="Verdana" charset="0"/>
              <a:ea typeface="Verdana" charset="0"/>
              <a:cs typeface="Verdana" charset="0"/>
            </a:endParaRPr>
          </a:p>
          <a:p>
            <a:pPr>
              <a:lnSpc>
                <a:spcPct val="110000"/>
              </a:lnSpc>
              <a:defRPr/>
            </a:pPr>
            <a:r>
              <a:rPr lang="en-US" sz="2000" b="0" i="0" dirty="0">
                <a:latin typeface="Verdana" charset="0"/>
                <a:ea typeface="Verdana" charset="0"/>
                <a:cs typeface="Verdana" charset="0"/>
              </a:rPr>
              <a:t>Statutory duties (consultation on neighbourhood area, </a:t>
            </a:r>
            <a:r>
              <a:rPr lang="en-US" sz="2000" b="0" i="0" dirty="0" err="1">
                <a:latin typeface="Verdana" charset="0"/>
                <a:ea typeface="Verdana" charset="0"/>
                <a:cs typeface="Verdana" charset="0"/>
              </a:rPr>
              <a:t>organise</a:t>
            </a:r>
            <a:r>
              <a:rPr lang="en-US" sz="2000" b="0" i="0" dirty="0">
                <a:latin typeface="Verdana" charset="0"/>
                <a:ea typeface="Verdana" charset="0"/>
                <a:cs typeface="Verdana" charset="0"/>
              </a:rPr>
              <a:t> &amp; fund examination and referendum)</a:t>
            </a:r>
          </a:p>
          <a:p>
            <a:pPr>
              <a:lnSpc>
                <a:spcPct val="110000"/>
              </a:lnSpc>
              <a:buNone/>
              <a:defRPr/>
            </a:pPr>
            <a:r>
              <a:rPr lang="en-US" sz="2000" b="1" i="0" dirty="0" smtClean="0">
                <a:latin typeface="Verdana" charset="0"/>
                <a:ea typeface="Verdana" charset="0"/>
                <a:cs typeface="Verdana" charset="0"/>
              </a:rPr>
              <a:t>However - It </a:t>
            </a:r>
            <a:r>
              <a:rPr lang="en-US" sz="2000" b="1" i="0" dirty="0">
                <a:latin typeface="Verdana" charset="0"/>
                <a:ea typeface="Verdana" charset="0"/>
                <a:cs typeface="Verdana" charset="0"/>
              </a:rPr>
              <a:t>is </a:t>
            </a:r>
            <a:r>
              <a:rPr lang="en-US" sz="2000" b="1" i="0" dirty="0" smtClean="0">
                <a:latin typeface="Verdana" charset="0"/>
                <a:ea typeface="Verdana" charset="0"/>
                <a:cs typeface="Verdana" charset="0"/>
              </a:rPr>
              <a:t>y</a:t>
            </a:r>
            <a:r>
              <a:rPr lang="en-GB" sz="2000" b="1" i="0" dirty="0" smtClean="0">
                <a:latin typeface="Verdana" charset="0"/>
                <a:ea typeface="Verdana" charset="0"/>
                <a:cs typeface="Verdana" charset="0"/>
              </a:rPr>
              <a:t>our</a:t>
            </a:r>
            <a:r>
              <a:rPr lang="en-GB" sz="2000" b="1" i="0" baseline="0" dirty="0" smtClean="0">
                <a:latin typeface="Verdana" charset="0"/>
                <a:ea typeface="Verdana" charset="0"/>
                <a:cs typeface="Verdana" charset="0"/>
              </a:rPr>
              <a:t> community's</a:t>
            </a:r>
            <a:r>
              <a:rPr lang="en-US" sz="2000" b="1" i="0" dirty="0" smtClean="0">
                <a:latin typeface="Verdana" charset="0"/>
                <a:ea typeface="Verdana" charset="0"/>
                <a:cs typeface="Verdana" charset="0"/>
              </a:rPr>
              <a:t> </a:t>
            </a:r>
            <a:r>
              <a:rPr lang="en-US" sz="2000" b="1" i="0" dirty="0">
                <a:latin typeface="Verdana" charset="0"/>
                <a:ea typeface="Verdana" charset="0"/>
                <a:cs typeface="Verdana" charset="0"/>
              </a:rPr>
              <a:t>project and </a:t>
            </a:r>
            <a:r>
              <a:rPr lang="en-GB" sz="2000" b="1" dirty="0" smtClean="0">
                <a:latin typeface="Verdana" charset="0"/>
                <a:ea typeface="Verdana" charset="0"/>
                <a:cs typeface="Verdana" charset="0"/>
              </a:rPr>
              <a:t>your </a:t>
            </a:r>
            <a:r>
              <a:rPr lang="en-GB" sz="2000" b="1" i="0" baseline="0" dirty="0" smtClean="0">
                <a:latin typeface="Verdana" charset="0"/>
                <a:ea typeface="Verdana" charset="0"/>
                <a:cs typeface="Verdana" charset="0"/>
              </a:rPr>
              <a:t>community's </a:t>
            </a:r>
            <a:r>
              <a:rPr lang="en-US" sz="2000" b="1" i="0" dirty="0" smtClean="0">
                <a:latin typeface="Verdana" charset="0"/>
                <a:ea typeface="Verdana" charset="0"/>
                <a:cs typeface="Verdana" charset="0"/>
              </a:rPr>
              <a:t>plan!</a:t>
            </a:r>
            <a:endParaRPr lang="en-US" sz="2000" b="1" i="0" dirty="0">
              <a:latin typeface="Verdana" charset="0"/>
              <a:ea typeface="Verdana" charset="0"/>
              <a:cs typeface="Verdana" charset="0"/>
            </a:endParaRPr>
          </a:p>
          <a:p>
            <a:endParaRPr lang="en-GB" sz="2000" b="0" i="0" dirty="0">
              <a:latin typeface="Verdana" charset="0"/>
              <a:ea typeface="Verdana" charset="0"/>
              <a:cs typeface="Verdana"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Verdana" panose="020B0604030504040204" pitchFamily="34" charset="0"/>
                <a:ea typeface="Verdana" panose="020B0604030504040204" pitchFamily="34" charset="0"/>
                <a:cs typeface="Verdana" panose="020B0604030504040204" pitchFamily="34" charset="0"/>
              </a:rPr>
              <a:t>What is a Neighbourhood Plan?</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pPr>
              <a:lnSpc>
                <a:spcPct val="100000"/>
              </a:lnSpc>
              <a:spcBef>
                <a:spcPts val="1800"/>
              </a:spcBef>
            </a:pPr>
            <a:r>
              <a:rPr lang="en-GB" sz="2000" b="1" i="0" dirty="0" smtClean="0">
                <a:latin typeface="Verdana" charset="0"/>
                <a:ea typeface="Verdana" charset="0"/>
                <a:cs typeface="Verdana" charset="0"/>
              </a:rPr>
              <a:t>A </a:t>
            </a:r>
            <a:r>
              <a:rPr lang="en-GB" sz="2000" b="1" i="0" dirty="0">
                <a:latin typeface="Verdana" charset="0"/>
                <a:ea typeface="Verdana" charset="0"/>
                <a:cs typeface="Verdana" charset="0"/>
              </a:rPr>
              <a:t>Neighbourhood Plan </a:t>
            </a:r>
            <a:r>
              <a:rPr lang="en-GB" sz="2000" b="1" i="0" dirty="0" smtClean="0">
                <a:latin typeface="Verdana" charset="0"/>
                <a:ea typeface="Verdana" charset="0"/>
                <a:cs typeface="Verdana" charset="0"/>
              </a:rPr>
              <a:t>is </a:t>
            </a:r>
            <a:r>
              <a:rPr lang="en-GB" sz="2000" b="1" i="0" dirty="0">
                <a:latin typeface="Verdana" charset="0"/>
                <a:ea typeface="Verdana" charset="0"/>
                <a:cs typeface="Verdana" charset="0"/>
              </a:rPr>
              <a:t>a new way </a:t>
            </a:r>
            <a:r>
              <a:rPr lang="en-GB" sz="2000" b="1" i="0" dirty="0" smtClean="0">
                <a:latin typeface="Verdana" charset="0"/>
                <a:ea typeface="Verdana" charset="0"/>
                <a:cs typeface="Verdana" charset="0"/>
              </a:rPr>
              <a:t>for local </a:t>
            </a:r>
            <a:r>
              <a:rPr lang="en-GB" sz="2000" b="1" i="0" dirty="0">
                <a:latin typeface="Verdana" charset="0"/>
                <a:ea typeface="Verdana" charset="0"/>
                <a:cs typeface="Verdana" charset="0"/>
              </a:rPr>
              <a:t>communities to </a:t>
            </a:r>
            <a:r>
              <a:rPr lang="en-GB" sz="2000" b="1" i="0" dirty="0" smtClean="0">
                <a:latin typeface="Verdana" charset="0"/>
                <a:ea typeface="Verdana" charset="0"/>
                <a:cs typeface="Verdana" charset="0"/>
              </a:rPr>
              <a:t>have real influence on how the </a:t>
            </a:r>
            <a:r>
              <a:rPr lang="en-GB" sz="2000" b="1" i="0" dirty="0">
                <a:latin typeface="Verdana" charset="0"/>
                <a:ea typeface="Verdana" charset="0"/>
                <a:cs typeface="Verdana" charset="0"/>
              </a:rPr>
              <a:t>area in which they live </a:t>
            </a:r>
            <a:r>
              <a:rPr lang="en-GB" sz="2000" b="1" dirty="0" smtClean="0">
                <a:latin typeface="Verdana" charset="0"/>
                <a:ea typeface="Verdana" charset="0"/>
                <a:cs typeface="Verdana" charset="0"/>
              </a:rPr>
              <a:t>is planned</a:t>
            </a:r>
            <a:endParaRPr lang="en-GB" sz="2000" b="1" i="0" dirty="0" smtClean="0">
              <a:latin typeface="Verdana" charset="0"/>
              <a:ea typeface="Verdana" charset="0"/>
              <a:cs typeface="Verdana" charset="0"/>
            </a:endParaRPr>
          </a:p>
          <a:p>
            <a:pPr>
              <a:lnSpc>
                <a:spcPct val="100000"/>
              </a:lnSpc>
              <a:spcBef>
                <a:spcPts val="1800"/>
              </a:spcBef>
            </a:pPr>
            <a:r>
              <a:rPr lang="en-GB" sz="2000" b="0" i="0" dirty="0" smtClean="0">
                <a:latin typeface="Verdana" charset="0"/>
                <a:ea typeface="Verdana" charset="0"/>
                <a:cs typeface="Verdana" charset="0"/>
              </a:rPr>
              <a:t>Introduced </a:t>
            </a:r>
            <a:r>
              <a:rPr lang="en-GB" sz="2000" b="0" i="0" dirty="0">
                <a:latin typeface="Verdana" charset="0"/>
                <a:ea typeface="Verdana" charset="0"/>
                <a:cs typeface="Verdana" charset="0"/>
              </a:rPr>
              <a:t>through the Localism Act 2011.</a:t>
            </a:r>
          </a:p>
          <a:p>
            <a:pPr>
              <a:lnSpc>
                <a:spcPct val="100000"/>
              </a:lnSpc>
              <a:spcBef>
                <a:spcPts val="1800"/>
              </a:spcBef>
            </a:pPr>
            <a:r>
              <a:rPr lang="en-GB" sz="2000" b="0" i="0" dirty="0" smtClean="0">
                <a:latin typeface="Verdana" charset="0"/>
                <a:ea typeface="Verdana" charset="0"/>
                <a:cs typeface="Verdana" charset="0"/>
              </a:rPr>
              <a:t>A new legal ‘right’ for local people to make a Plan for their neighbourhood.</a:t>
            </a:r>
          </a:p>
          <a:p>
            <a:pPr marL="0" indent="0">
              <a:buNone/>
            </a:pPr>
            <a:endParaRPr lang="en-GB" sz="2000" b="0" i="0" dirty="0">
              <a:latin typeface="Verdana" charset="0"/>
              <a:ea typeface="Verdana" charset="0"/>
              <a:cs typeface="Verdana"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GB" dirty="0" smtClean="0">
                <a:latin typeface="Verdana" pitchFamily="34" charset="0"/>
              </a:rPr>
              <a:t>Community Referendum</a:t>
            </a:r>
          </a:p>
        </p:txBody>
      </p:sp>
      <p:sp>
        <p:nvSpPr>
          <p:cNvPr id="35842" name="Content Placeholder 2"/>
          <p:cNvSpPr>
            <a:spLocks noGrp="1"/>
          </p:cNvSpPr>
          <p:nvPr>
            <p:ph idx="1"/>
          </p:nvPr>
        </p:nvSpPr>
        <p:spPr>
          <a:xfrm>
            <a:off x="628650" y="1690689"/>
            <a:ext cx="7886700" cy="4486274"/>
          </a:xfrm>
        </p:spPr>
        <p:txBody>
          <a:bodyPr>
            <a:noAutofit/>
          </a:bodyPr>
          <a:lstStyle/>
          <a:p>
            <a:pPr eaLnBrk="1" hangingPunct="1">
              <a:lnSpc>
                <a:spcPct val="110000"/>
              </a:lnSpc>
            </a:pPr>
            <a:r>
              <a:rPr lang="en-GB" sz="2000" dirty="0">
                <a:latin typeface="Verdana" pitchFamily="34" charset="0"/>
                <a:cs typeface="Arial" charset="0"/>
              </a:rPr>
              <a:t>I</a:t>
            </a:r>
            <a:r>
              <a:rPr lang="en-GB" sz="2000" dirty="0" smtClean="0">
                <a:latin typeface="Verdana" pitchFamily="34" charset="0"/>
                <a:cs typeface="Arial" charset="0"/>
              </a:rPr>
              <a:t>f examiner is satisfied basic conditions &amp; EU &amp; human rights requirements met </a:t>
            </a:r>
            <a:r>
              <a:rPr lang="en-GB" sz="2000" b="1" dirty="0" smtClean="0">
                <a:latin typeface="Verdana" pitchFamily="34" charset="0"/>
                <a:cs typeface="Arial" charset="0"/>
              </a:rPr>
              <a:t>a referendum must</a:t>
            </a:r>
            <a:r>
              <a:rPr lang="en-GB" sz="2000" dirty="0" smtClean="0">
                <a:latin typeface="Verdana" pitchFamily="34" charset="0"/>
                <a:cs typeface="Arial" charset="0"/>
              </a:rPr>
              <a:t> be held</a:t>
            </a:r>
          </a:p>
          <a:p>
            <a:pPr>
              <a:lnSpc>
                <a:spcPct val="110000"/>
              </a:lnSpc>
            </a:pPr>
            <a:r>
              <a:rPr lang="en-US" sz="2000" dirty="0">
                <a:latin typeface="Verdana" pitchFamily="34" charset="0"/>
                <a:cs typeface="Arial" charset="0"/>
              </a:rPr>
              <a:t>One </a:t>
            </a:r>
            <a:r>
              <a:rPr lang="en-GB" sz="2000" dirty="0">
                <a:latin typeface="Verdana" pitchFamily="34" charset="0"/>
                <a:cs typeface="Arial" charset="0"/>
              </a:rPr>
              <a:t>yes/no </a:t>
            </a:r>
            <a:r>
              <a:rPr lang="en-GB" sz="2000" dirty="0" smtClean="0">
                <a:latin typeface="Verdana" pitchFamily="34" charset="0"/>
                <a:cs typeface="Arial" charset="0"/>
              </a:rPr>
              <a:t>question:</a:t>
            </a:r>
          </a:p>
          <a:p>
            <a:pPr marL="0" indent="0">
              <a:lnSpc>
                <a:spcPct val="110000"/>
              </a:lnSpc>
              <a:buNone/>
            </a:pPr>
            <a:r>
              <a:rPr lang="en-US" sz="2000" i="1" dirty="0" smtClean="0">
                <a:latin typeface="Verdana" pitchFamily="34" charset="0"/>
                <a:cs typeface="Arial" charset="0"/>
              </a:rPr>
              <a:t>"</a:t>
            </a:r>
            <a:r>
              <a:rPr lang="en-US" sz="2000" i="1" dirty="0">
                <a:latin typeface="Verdana" pitchFamily="34" charset="0"/>
                <a:cs typeface="Arial" charset="0"/>
              </a:rPr>
              <a:t>Do you want Cornwall Council to use the neighbourhood plan for </a:t>
            </a:r>
            <a:r>
              <a:rPr lang="en-US" sz="2000" i="1" dirty="0" err="1">
                <a:latin typeface="Verdana" pitchFamily="34" charset="0"/>
                <a:cs typeface="Arial" charset="0"/>
              </a:rPr>
              <a:t>Saltash</a:t>
            </a:r>
            <a:r>
              <a:rPr lang="en-US" sz="2000" i="1" dirty="0">
                <a:latin typeface="Verdana" pitchFamily="34" charset="0"/>
                <a:cs typeface="Arial" charset="0"/>
              </a:rPr>
              <a:t> to help it decide planning applications in the neighbourhood area?“</a:t>
            </a:r>
          </a:p>
          <a:p>
            <a:pPr>
              <a:lnSpc>
                <a:spcPct val="110000"/>
              </a:lnSpc>
            </a:pPr>
            <a:r>
              <a:rPr lang="en-GB" sz="2000" dirty="0" smtClean="0">
                <a:latin typeface="Verdana" pitchFamily="34" charset="0"/>
                <a:cs typeface="Arial" charset="0"/>
              </a:rPr>
              <a:t>If a </a:t>
            </a:r>
            <a:r>
              <a:rPr lang="en-GB" sz="2000" dirty="0">
                <a:latin typeface="Verdana" pitchFamily="34" charset="0"/>
                <a:cs typeface="Arial" charset="0"/>
              </a:rPr>
              <a:t>majority ‘Yes’ vote (50% + 1) LPA must 'Make' the plan &amp; bring into legal force</a:t>
            </a:r>
          </a:p>
          <a:p>
            <a:pPr>
              <a:defRPr/>
            </a:pPr>
            <a:r>
              <a:rPr lang="en-GB" sz="2000" dirty="0">
                <a:latin typeface="Verdana" charset="0"/>
                <a:ea typeface="Verdana" charset="0"/>
                <a:cs typeface="Verdana" charset="0"/>
              </a:rPr>
              <a:t>Can include voters from </a:t>
            </a:r>
            <a:r>
              <a:rPr lang="en-GB" sz="2000" dirty="0" smtClean="0">
                <a:latin typeface="Verdana" charset="0"/>
                <a:ea typeface="Verdana" charset="0"/>
                <a:cs typeface="Verdana" charset="0"/>
              </a:rPr>
              <a:t>outside Plan area </a:t>
            </a:r>
            <a:r>
              <a:rPr lang="en-GB" sz="2000" dirty="0">
                <a:latin typeface="Verdana" charset="0"/>
                <a:ea typeface="Verdana" charset="0"/>
                <a:cs typeface="Verdana" charset="0"/>
              </a:rPr>
              <a:t>if they are significantly affected</a:t>
            </a:r>
          </a:p>
          <a:p>
            <a:pPr>
              <a:defRPr/>
            </a:pPr>
            <a:r>
              <a:rPr lang="en-GB" sz="2000" dirty="0" smtClean="0">
                <a:latin typeface="Verdana" charset="0"/>
                <a:ea typeface="Verdana" charset="0"/>
                <a:cs typeface="Verdana" charset="0"/>
              </a:rPr>
              <a:t>The </a:t>
            </a:r>
            <a:r>
              <a:rPr lang="en-GB" sz="2000" dirty="0">
                <a:latin typeface="Verdana" charset="0"/>
                <a:ea typeface="Verdana" charset="0"/>
                <a:cs typeface="Verdana" charset="0"/>
              </a:rPr>
              <a:t>50</a:t>
            </a:r>
            <a:r>
              <a:rPr lang="en-GB" sz="2000" dirty="0" smtClean="0">
                <a:latin typeface="Verdana" charset="0"/>
                <a:ea typeface="Verdana" charset="0"/>
                <a:cs typeface="Verdana" charset="0"/>
              </a:rPr>
              <a:t>%+1 </a:t>
            </a:r>
            <a:r>
              <a:rPr lang="en-GB" sz="2000" dirty="0">
                <a:latin typeface="Verdana" charset="0"/>
                <a:ea typeface="Verdana" charset="0"/>
                <a:cs typeface="Verdana" charset="0"/>
              </a:rPr>
              <a:t>is of those who </a:t>
            </a:r>
            <a:r>
              <a:rPr lang="en-GB" sz="2000" dirty="0" smtClean="0">
                <a:latin typeface="Verdana" charset="0"/>
                <a:ea typeface="Verdana" charset="0"/>
                <a:cs typeface="Verdana" charset="0"/>
              </a:rPr>
              <a:t>vote on the day (i.e. 18 and above and registered, not 50% of the electorate</a:t>
            </a:r>
            <a:endParaRPr lang="en-GB" sz="1600" dirty="0">
              <a:latin typeface="Verdana" charset="0"/>
              <a:ea typeface="Verdana" charset="0"/>
              <a:cs typeface="Verdana" charset="0"/>
            </a:endParaRPr>
          </a:p>
          <a:p>
            <a:pPr lvl="1" eaLnBrk="1" hangingPunct="1">
              <a:lnSpc>
                <a:spcPct val="110000"/>
              </a:lnSpc>
            </a:pPr>
            <a:endParaRPr lang="en-US" sz="1600" dirty="0">
              <a:latin typeface="Verdana" pitchFamily="34" charset="0"/>
              <a:cs typeface="Arial" charset="0"/>
            </a:endParaRPr>
          </a:p>
        </p:txBody>
      </p:sp>
    </p:spTree>
    <p:extLst>
      <p:ext uri="{BB962C8B-B14F-4D97-AF65-F5344CB8AC3E}">
        <p14:creationId xmlns:p14="http://schemas.microsoft.com/office/powerpoint/2010/main" val="9874961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i="0" dirty="0" smtClean="0">
                <a:latin typeface="Verdana" charset="0"/>
                <a:ea typeface="Verdana" charset="0"/>
                <a:cs typeface="Verdana" charset="0"/>
              </a:rPr>
              <a:t>Making the Plan – The Law</a:t>
            </a:r>
            <a:endParaRPr lang="en-US" b="0" i="0" dirty="0">
              <a:latin typeface="Verdana" charset="0"/>
              <a:ea typeface="Verdana" charset="0"/>
              <a:cs typeface="Verdana" charset="0"/>
            </a:endParaRPr>
          </a:p>
        </p:txBody>
      </p:sp>
      <p:sp>
        <p:nvSpPr>
          <p:cNvPr id="3" name="Content Placeholder 2"/>
          <p:cNvSpPr>
            <a:spLocks noGrp="1"/>
          </p:cNvSpPr>
          <p:nvPr>
            <p:ph idx="1"/>
          </p:nvPr>
        </p:nvSpPr>
        <p:spPr/>
        <p:txBody>
          <a:bodyPr>
            <a:normAutofit/>
          </a:bodyPr>
          <a:lstStyle/>
          <a:p>
            <a:pPr eaLnBrk="1" hangingPunct="1">
              <a:spcBef>
                <a:spcPct val="0"/>
              </a:spcBef>
              <a:buClrTx/>
              <a:buSzTx/>
              <a:buFontTx/>
              <a:buNone/>
            </a:pPr>
            <a:r>
              <a:rPr lang="en-GB" sz="2000" b="0" i="0" dirty="0" smtClean="0">
                <a:latin typeface="Verdana" charset="0"/>
                <a:ea typeface="Verdana" charset="0"/>
                <a:cs typeface="Verdana" charset="0"/>
              </a:rPr>
              <a:t> If Plan earns a majority vote it is formally ‘Made’ - not ‘adopted’ – the</a:t>
            </a:r>
            <a:r>
              <a:rPr lang="en-GB" sz="2000" b="0" i="0" baseline="0" dirty="0" smtClean="0">
                <a:latin typeface="Verdana" charset="0"/>
                <a:ea typeface="Verdana" charset="0"/>
                <a:cs typeface="Verdana" charset="0"/>
              </a:rPr>
              <a:t> Local Planning Authority and the Qualifying Body has no choice! </a:t>
            </a:r>
            <a:r>
              <a:rPr lang="en-GB" sz="1200" b="0" i="0" dirty="0" smtClean="0">
                <a:latin typeface="Verdana" charset="0"/>
                <a:ea typeface="Verdana" charset="0"/>
                <a:cs typeface="Verdana" charset="0"/>
              </a:rPr>
              <a:t>(</a:t>
            </a:r>
            <a:r>
              <a:rPr lang="en-US" sz="1200" b="0" i="0" dirty="0" smtClean="0">
                <a:latin typeface="Verdana" charset="0"/>
                <a:ea typeface="Verdana" charset="0"/>
                <a:cs typeface="Verdana" charset="0"/>
              </a:rPr>
              <a:t>Planning and Compulsory Purchase Act 2004 Sec 38A (4))</a:t>
            </a:r>
          </a:p>
          <a:p>
            <a:pPr eaLnBrk="1" hangingPunct="1">
              <a:spcBef>
                <a:spcPct val="0"/>
              </a:spcBef>
              <a:buClrTx/>
              <a:buSzTx/>
              <a:buFontTx/>
              <a:buNone/>
            </a:pPr>
            <a:endParaRPr lang="en-US" sz="2000" b="0" i="0" dirty="0" smtClean="0">
              <a:latin typeface="Verdana" charset="0"/>
              <a:ea typeface="Verdana" charset="0"/>
              <a:cs typeface="Verdana" charset="0"/>
            </a:endParaRPr>
          </a:p>
          <a:p>
            <a:pPr eaLnBrk="1" hangingPunct="1">
              <a:spcBef>
                <a:spcPct val="0"/>
              </a:spcBef>
              <a:buClrTx/>
              <a:buSzTx/>
              <a:buFontTx/>
              <a:buNone/>
            </a:pPr>
            <a:r>
              <a:rPr lang="en-US" sz="2000" b="0" i="0" dirty="0" smtClean="0">
                <a:latin typeface="Verdana" charset="0"/>
                <a:ea typeface="Verdana" charset="0"/>
                <a:cs typeface="Verdana" charset="0"/>
              </a:rPr>
              <a:t>Neighbourhood Plans are legally recognized as part of the Development Plan </a:t>
            </a:r>
            <a:r>
              <a:rPr lang="en-US" sz="1200" b="0" i="0" dirty="0" smtClean="0">
                <a:latin typeface="Verdana" charset="0"/>
                <a:ea typeface="Verdana" charset="0"/>
                <a:cs typeface="Verdana" charset="0"/>
              </a:rPr>
              <a:t>(Sec 38 (3) of the Planning and Compensation Act 2004 as amended)</a:t>
            </a:r>
          </a:p>
          <a:p>
            <a:pPr eaLnBrk="1" hangingPunct="1">
              <a:spcBef>
                <a:spcPct val="0"/>
              </a:spcBef>
              <a:buClrTx/>
              <a:buSzTx/>
              <a:buFontTx/>
              <a:buNone/>
            </a:pPr>
            <a:endParaRPr lang="en-US" sz="2000" b="0" i="0" dirty="0" smtClean="0">
              <a:latin typeface="Verdana" charset="0"/>
              <a:ea typeface="Verdana" charset="0"/>
              <a:cs typeface="Verdana" charset="0"/>
            </a:endParaRPr>
          </a:p>
          <a:p>
            <a:pPr>
              <a:spcBef>
                <a:spcPct val="0"/>
              </a:spcBef>
              <a:buNone/>
            </a:pPr>
            <a:r>
              <a:rPr lang="en-US" sz="2000" b="0" i="0" dirty="0" smtClean="0">
                <a:latin typeface="Verdana" charset="0"/>
                <a:ea typeface="Verdana" charset="0"/>
                <a:cs typeface="Verdana" charset="0"/>
              </a:rPr>
              <a:t>The Neighbourhood Plan must be taken into account when planning applications are determined with the same weight as the Local Plan. </a:t>
            </a:r>
            <a:r>
              <a:rPr lang="en-US" sz="1200" b="0" i="0" dirty="0" smtClean="0">
                <a:latin typeface="Verdana" charset="0"/>
                <a:ea typeface="Verdana" charset="0"/>
                <a:cs typeface="Verdana" charset="0"/>
              </a:rPr>
              <a:t>(Sec 70 (1) and (2) of the Town and Country Planning Act)</a:t>
            </a:r>
          </a:p>
          <a:p>
            <a:endParaRPr lang="en-US" sz="2000" b="0" i="0" dirty="0">
              <a:latin typeface="Verdana" charset="0"/>
              <a:ea typeface="Verdana" charset="0"/>
              <a:cs typeface="Verdana" charset="0"/>
            </a:endParaRPr>
          </a:p>
        </p:txBody>
      </p:sp>
    </p:spTree>
    <p:extLst>
      <p:ext uri="{BB962C8B-B14F-4D97-AF65-F5344CB8AC3E}">
        <p14:creationId xmlns:p14="http://schemas.microsoft.com/office/powerpoint/2010/main" val="2798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Verdana" panose="020B0604030504040204" pitchFamily="34" charset="0"/>
                <a:ea typeface="Verdana" panose="020B0604030504040204" pitchFamily="34" charset="0"/>
                <a:cs typeface="Verdana" panose="020B0604030504040204" pitchFamily="34" charset="0"/>
              </a:rPr>
              <a:t>Next……Applying </a:t>
            </a:r>
            <a:r>
              <a:rPr lang="en-GB" dirty="0">
                <a:latin typeface="Verdana" panose="020B0604030504040204" pitchFamily="34" charset="0"/>
                <a:ea typeface="Verdana" panose="020B0604030504040204" pitchFamily="34" charset="0"/>
                <a:cs typeface="Verdana" panose="020B0604030504040204" pitchFamily="34" charset="0"/>
              </a:rPr>
              <a:t>the </a:t>
            </a:r>
            <a:r>
              <a:rPr lang="en-GB" dirty="0" smtClean="0">
                <a:latin typeface="Verdana" panose="020B0604030504040204" pitchFamily="34" charset="0"/>
                <a:ea typeface="Verdana" panose="020B0604030504040204" pitchFamily="34" charset="0"/>
                <a:cs typeface="Verdana" panose="020B0604030504040204" pitchFamily="34" charset="0"/>
              </a:rPr>
              <a:t>Plan</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r>
              <a:rPr lang="en-GB" sz="2000" dirty="0" smtClean="0">
                <a:latin typeface="Verdana" panose="020B0604030504040204" pitchFamily="34" charset="0"/>
                <a:ea typeface="Verdana" panose="020B0604030504040204" pitchFamily="34" charset="0"/>
                <a:cs typeface="Verdana" panose="020B0604030504040204" pitchFamily="34" charset="0"/>
              </a:rPr>
              <a:t>Monitoring use by the Local Planning Authority</a:t>
            </a:r>
          </a:p>
          <a:p>
            <a:endParaRPr lang="en-GB" sz="2000" dirty="0" smtClean="0">
              <a:latin typeface="Verdana" panose="020B0604030504040204" pitchFamily="34" charset="0"/>
              <a:ea typeface="Verdana" panose="020B0604030504040204" pitchFamily="34" charset="0"/>
              <a:cs typeface="Verdana" panose="020B0604030504040204" pitchFamily="34" charset="0"/>
            </a:endParaRPr>
          </a:p>
          <a:p>
            <a:r>
              <a:rPr lang="en-GB" sz="2000" dirty="0" smtClean="0">
                <a:latin typeface="Verdana" panose="020B0604030504040204" pitchFamily="34" charset="0"/>
                <a:ea typeface="Verdana" panose="020B0604030504040204" pitchFamily="34" charset="0"/>
                <a:cs typeface="Verdana" panose="020B0604030504040204" pitchFamily="34" charset="0"/>
              </a:rPr>
              <a:t>Bringing forward proposals</a:t>
            </a:r>
          </a:p>
          <a:p>
            <a:pPr lvl="1"/>
            <a:r>
              <a:rPr lang="en-GB" sz="2000" dirty="0" smtClean="0">
                <a:latin typeface="Verdana" panose="020B0604030504040204" pitchFamily="34" charset="0"/>
                <a:ea typeface="Verdana" panose="020B0604030504040204" pitchFamily="34" charset="0"/>
                <a:cs typeface="Verdana" panose="020B0604030504040204" pitchFamily="34" charset="0"/>
              </a:rPr>
              <a:t>Cornwall Council or other bodies</a:t>
            </a:r>
          </a:p>
          <a:p>
            <a:pPr lvl="1"/>
            <a:r>
              <a:rPr lang="en-GB" sz="2000" dirty="0" smtClean="0">
                <a:latin typeface="Verdana" panose="020B0604030504040204" pitchFamily="34" charset="0"/>
                <a:ea typeface="Verdana" panose="020B0604030504040204" pitchFamily="34" charset="0"/>
                <a:cs typeface="Verdana" panose="020B0604030504040204" pitchFamily="34" charset="0"/>
              </a:rPr>
              <a:t>Investors and Developers </a:t>
            </a:r>
          </a:p>
          <a:p>
            <a:pPr lvl="1"/>
            <a:r>
              <a:rPr lang="en-GB" sz="2000" dirty="0" smtClean="0">
                <a:latin typeface="Verdana" panose="020B0604030504040204" pitchFamily="34" charset="0"/>
                <a:ea typeface="Verdana" panose="020B0604030504040204" pitchFamily="34" charset="0"/>
                <a:cs typeface="Verdana" panose="020B0604030504040204" pitchFamily="34" charset="0"/>
              </a:rPr>
              <a:t>Interventions by Town Council</a:t>
            </a:r>
          </a:p>
          <a:p>
            <a:endParaRPr lang="en-GB" sz="2000" dirty="0" smtClean="0">
              <a:latin typeface="Verdana" panose="020B0604030504040204" pitchFamily="34" charset="0"/>
              <a:ea typeface="Verdana" panose="020B0604030504040204" pitchFamily="34" charset="0"/>
              <a:cs typeface="Verdana" panose="020B0604030504040204" pitchFamily="34" charset="0"/>
            </a:endParaRPr>
          </a:p>
          <a:p>
            <a:r>
              <a:rPr lang="en-GB" sz="2000" dirty="0" smtClean="0">
                <a:latin typeface="Verdana" panose="020B0604030504040204" pitchFamily="34" charset="0"/>
                <a:ea typeface="Verdana" panose="020B0604030504040204" pitchFamily="34" charset="0"/>
                <a:cs typeface="Verdana" panose="020B0604030504040204" pitchFamily="34" charset="0"/>
              </a:rPr>
              <a:t>Seeking and using Community Infrastructure Levy</a:t>
            </a:r>
          </a:p>
          <a:p>
            <a:endParaRPr lang="en-GB" sz="2000" dirty="0">
              <a:latin typeface="Verdana" panose="020B0604030504040204" pitchFamily="34" charset="0"/>
              <a:ea typeface="Verdana" panose="020B0604030504040204" pitchFamily="34" charset="0"/>
              <a:cs typeface="Verdana" panose="020B0604030504040204" pitchFamily="34" charset="0"/>
            </a:endParaRPr>
          </a:p>
          <a:p>
            <a:r>
              <a:rPr lang="en-GB" sz="2000" dirty="0" smtClean="0">
                <a:latin typeface="Verdana" panose="020B0604030504040204" pitchFamily="34" charset="0"/>
                <a:ea typeface="Verdana" panose="020B0604030504040204" pitchFamily="34" charset="0"/>
                <a:cs typeface="Verdana" panose="020B0604030504040204" pitchFamily="34" charset="0"/>
              </a:rPr>
              <a:t>Review and update in light of changing circumstances….</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7542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much does it cost?</a:t>
            </a:r>
            <a:endParaRPr lang="en-GB" dirty="0"/>
          </a:p>
        </p:txBody>
      </p:sp>
      <p:sp>
        <p:nvSpPr>
          <p:cNvPr id="3" name="Content Placeholder 2"/>
          <p:cNvSpPr>
            <a:spLocks noGrp="1"/>
          </p:cNvSpPr>
          <p:nvPr>
            <p:ph idx="1"/>
          </p:nvPr>
        </p:nvSpPr>
        <p:spPr>
          <a:xfrm>
            <a:off x="628650" y="1527474"/>
            <a:ext cx="7886700" cy="1387351"/>
          </a:xfrm>
        </p:spPr>
        <p:txBody>
          <a:bodyPr>
            <a:normAutofit/>
          </a:bodyPr>
          <a:lstStyle/>
          <a:p>
            <a:r>
              <a:rPr lang="en-GB" dirty="0" smtClean="0"/>
              <a:t>How long is a piece of string?</a:t>
            </a:r>
          </a:p>
          <a:p>
            <a:r>
              <a:rPr lang="en-GB" dirty="0" smtClean="0"/>
              <a:t>Around £35,000 + costs of Independent Assessment and Referendum</a:t>
            </a:r>
          </a:p>
          <a:p>
            <a:r>
              <a:rPr lang="en-GB" dirty="0" smtClean="0"/>
              <a:t>Much, much more if land allocations made</a:t>
            </a:r>
            <a:endParaRPr lang="en-GB" dirty="0"/>
          </a:p>
        </p:txBody>
      </p:sp>
      <p:sp>
        <p:nvSpPr>
          <p:cNvPr id="4" name="Title 1"/>
          <p:cNvSpPr txBox="1">
            <a:spLocks/>
          </p:cNvSpPr>
          <p:nvPr/>
        </p:nvSpPr>
        <p:spPr>
          <a:xfrm>
            <a:off x="639810" y="3121199"/>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dirty="0" smtClean="0"/>
              <a:t>Who pays?</a:t>
            </a:r>
            <a:endParaRPr lang="en-GB" dirty="0"/>
          </a:p>
        </p:txBody>
      </p:sp>
      <p:sp>
        <p:nvSpPr>
          <p:cNvPr id="5" name="Content Placeholder 2"/>
          <p:cNvSpPr txBox="1">
            <a:spLocks/>
          </p:cNvSpPr>
          <p:nvPr/>
        </p:nvSpPr>
        <p:spPr>
          <a:xfrm>
            <a:off x="639810" y="4221088"/>
            <a:ext cx="7886700" cy="2016224"/>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smtClean="0"/>
              <a:t>Preparation - Saltash TC, with help from Locality grant of £8,000</a:t>
            </a:r>
          </a:p>
          <a:p>
            <a:pPr>
              <a:lnSpc>
                <a:spcPct val="120000"/>
              </a:lnSpc>
            </a:pPr>
            <a:r>
              <a:rPr lang="en-GB" dirty="0" smtClean="0"/>
              <a:t>Independent Assessment and Referendum – Cornwall Council, with help from a block grant from </a:t>
            </a:r>
            <a:r>
              <a:rPr lang="en-GB" dirty="0" err="1" smtClean="0"/>
              <a:t>DCLG</a:t>
            </a:r>
            <a:endParaRPr lang="en-GB" dirty="0" smtClean="0"/>
          </a:p>
          <a:p>
            <a:pPr>
              <a:lnSpc>
                <a:spcPct val="120000"/>
              </a:lnSpc>
            </a:pPr>
            <a:r>
              <a:rPr lang="en-GB" dirty="0" smtClean="0"/>
              <a:t>Maximise use of volunteer support (e.g. DIY surveys) ‘pro-bono’ professional support, sponsorship, and other grant sources.</a:t>
            </a:r>
          </a:p>
        </p:txBody>
      </p:sp>
    </p:spTree>
    <p:extLst>
      <p:ext uri="{BB962C8B-B14F-4D97-AF65-F5344CB8AC3E}">
        <p14:creationId xmlns:p14="http://schemas.microsoft.com/office/powerpoint/2010/main" val="266305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Benefits</a:t>
            </a:r>
            <a:endParaRPr lang="en-GB" dirty="0"/>
          </a:p>
        </p:txBody>
      </p:sp>
      <p:sp>
        <p:nvSpPr>
          <p:cNvPr id="3" name="Content Placeholder 2"/>
          <p:cNvSpPr>
            <a:spLocks noGrp="1"/>
          </p:cNvSpPr>
          <p:nvPr>
            <p:ph idx="1"/>
          </p:nvPr>
        </p:nvSpPr>
        <p:spPr/>
        <p:txBody>
          <a:bodyPr/>
          <a:lstStyle/>
          <a:p>
            <a:r>
              <a:rPr lang="en-GB" dirty="0" smtClean="0"/>
              <a:t>Local planning policies given status in law</a:t>
            </a:r>
          </a:p>
          <a:p>
            <a:r>
              <a:rPr lang="en-GB" dirty="0" smtClean="0"/>
              <a:t>Planning Authority must use them</a:t>
            </a:r>
          </a:p>
          <a:p>
            <a:r>
              <a:rPr lang="en-GB" dirty="0" smtClean="0"/>
              <a:t>Build community consensus around a </a:t>
            </a:r>
            <a:r>
              <a:rPr lang="en-US" dirty="0"/>
              <a:t>positive vision for </a:t>
            </a:r>
            <a:r>
              <a:rPr lang="en-US" dirty="0" smtClean="0"/>
              <a:t>the </a:t>
            </a:r>
            <a:r>
              <a:rPr lang="en-US" dirty="0"/>
              <a:t>next ten, fifteen, twenty years </a:t>
            </a:r>
            <a:endParaRPr lang="en-GB" dirty="0" smtClean="0"/>
          </a:p>
          <a:p>
            <a:r>
              <a:rPr lang="en-GB" dirty="0" smtClean="0"/>
              <a:t>Generate new projects and ideas, and gives them the land-use support needed to deliver them</a:t>
            </a:r>
          </a:p>
          <a:p>
            <a:r>
              <a:rPr lang="en-GB" dirty="0" smtClean="0"/>
              <a:t>Create new partnerships to get things done</a:t>
            </a:r>
          </a:p>
          <a:p>
            <a:r>
              <a:rPr lang="en-GB" dirty="0" smtClean="0"/>
              <a:t>Motivates more people to become involved in community activity</a:t>
            </a:r>
          </a:p>
          <a:p>
            <a:r>
              <a:rPr lang="en-GB" dirty="0" smtClean="0"/>
              <a:t>Helps people make sense of why things are the way they are, and how to change them</a:t>
            </a:r>
          </a:p>
          <a:p>
            <a:pPr marL="0" indent="0">
              <a:buNone/>
            </a:pPr>
            <a:r>
              <a:rPr lang="en-GB" dirty="0" smtClean="0"/>
              <a:t>The community legacy can be as important as the content of the Plan!</a:t>
            </a:r>
            <a:endParaRPr lang="en-GB" dirty="0"/>
          </a:p>
        </p:txBody>
      </p:sp>
    </p:spTree>
    <p:extLst>
      <p:ext uri="{BB962C8B-B14F-4D97-AF65-F5344CB8AC3E}">
        <p14:creationId xmlns:p14="http://schemas.microsoft.com/office/powerpoint/2010/main" val="26990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Saltash Neighbourhood Plan</a:t>
            </a:r>
            <a:endParaRPr lang="en-GB" dirty="0"/>
          </a:p>
        </p:txBody>
      </p:sp>
      <p:sp>
        <p:nvSpPr>
          <p:cNvPr id="3" name="Content Placeholder 2"/>
          <p:cNvSpPr>
            <a:spLocks noGrp="1"/>
          </p:cNvSpPr>
          <p:nvPr>
            <p:ph idx="1"/>
          </p:nvPr>
        </p:nvSpPr>
        <p:spPr/>
        <p:txBody>
          <a:bodyPr/>
          <a:lstStyle/>
          <a:p>
            <a:r>
              <a:rPr lang="en-GB" dirty="0" smtClean="0"/>
              <a:t>Currently at initial community engagement stage – hosting the conversation about the planning of the area.</a:t>
            </a:r>
          </a:p>
          <a:p>
            <a:r>
              <a:rPr lang="en-GB" dirty="0" smtClean="0"/>
              <a:t>Community engagement strategy:</a:t>
            </a:r>
          </a:p>
          <a:p>
            <a:pPr lvl="1"/>
            <a:r>
              <a:rPr lang="en-GB" dirty="0" smtClean="0"/>
              <a:t>Raising awareness through leaflets, posters, press and social media</a:t>
            </a:r>
          </a:p>
          <a:p>
            <a:pPr lvl="1"/>
            <a:r>
              <a:rPr lang="en-GB" dirty="0" smtClean="0"/>
              <a:t>Informing people through ‘drop-in’ exhibitions, website, attendance at events</a:t>
            </a:r>
          </a:p>
          <a:p>
            <a:pPr lvl="1"/>
            <a:r>
              <a:rPr lang="en-GB" dirty="0" smtClean="0"/>
              <a:t>Gathering views through questionnaire, ‘drop-in’ sessions, events </a:t>
            </a:r>
          </a:p>
          <a:p>
            <a:r>
              <a:rPr lang="en-GB" dirty="0" smtClean="0"/>
              <a:t>In late summer, ‘Theme Teams’ will begin to develop options</a:t>
            </a:r>
          </a:p>
          <a:p>
            <a:r>
              <a:rPr lang="en-GB" dirty="0" smtClean="0"/>
              <a:t>Plan written over winter 2015/16</a:t>
            </a:r>
          </a:p>
          <a:p>
            <a:r>
              <a:rPr lang="en-GB" dirty="0" smtClean="0"/>
              <a:t>Submission spring 2016</a:t>
            </a:r>
          </a:p>
          <a:p>
            <a:r>
              <a:rPr lang="en-GB" dirty="0" smtClean="0"/>
              <a:t>Independent Assessment and Referendum late spring/summer 2016</a:t>
            </a:r>
          </a:p>
          <a:p>
            <a:r>
              <a:rPr lang="en-GB" dirty="0" smtClean="0"/>
              <a:t>Plan ‘Made’ summer 2016.</a:t>
            </a:r>
          </a:p>
          <a:p>
            <a:endParaRPr lang="en-GB" dirty="0" smtClean="0"/>
          </a:p>
          <a:p>
            <a:endParaRPr lang="en-GB" dirty="0"/>
          </a:p>
        </p:txBody>
      </p:sp>
    </p:spTree>
    <p:extLst>
      <p:ext uri="{BB962C8B-B14F-4D97-AF65-F5344CB8AC3E}">
        <p14:creationId xmlns:p14="http://schemas.microsoft.com/office/powerpoint/2010/main" val="421237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Media </a:t>
            </a:r>
            <a:endParaRPr lang="en-GB" dirty="0"/>
          </a:p>
        </p:txBody>
      </p:sp>
      <p:sp>
        <p:nvSpPr>
          <p:cNvPr id="3" name="Content Placeholder 2"/>
          <p:cNvSpPr>
            <a:spLocks noGrp="1"/>
          </p:cNvSpPr>
          <p:nvPr>
            <p:ph idx="1"/>
          </p:nvPr>
        </p:nvSpPr>
        <p:spPr/>
        <p:txBody>
          <a:bodyPr/>
          <a:lstStyle/>
          <a:p>
            <a:pPr marL="0" indent="0">
              <a:buNone/>
            </a:pPr>
            <a:r>
              <a:rPr lang="en-GB" dirty="0">
                <a:hlinkClick r:id="rId2"/>
              </a:rPr>
              <a:t>http://</a:t>
            </a:r>
            <a:r>
              <a:rPr lang="en-GB" dirty="0" smtClean="0">
                <a:hlinkClick r:id="rId2"/>
              </a:rPr>
              <a:t>plan4saltash.co.uk</a:t>
            </a:r>
            <a:endParaRPr lang="en-GB" dirty="0" smtClean="0"/>
          </a:p>
          <a:p>
            <a:pPr marL="0" indent="0">
              <a:buNone/>
            </a:pPr>
            <a:r>
              <a:rPr lang="en-GB" dirty="0" smtClean="0">
                <a:hlinkClick r:id="rId3"/>
              </a:rPr>
              <a:t>Twitter</a:t>
            </a:r>
            <a:endParaRPr lang="en-GB" dirty="0" smtClean="0"/>
          </a:p>
          <a:p>
            <a:pPr marL="0" indent="0">
              <a:buNone/>
            </a:pPr>
            <a:r>
              <a:rPr lang="en-GB" dirty="0" smtClean="0">
                <a:hlinkClick r:id="rId4"/>
              </a:rPr>
              <a:t>Facebook</a:t>
            </a:r>
            <a:endParaRPr lang="en-GB" dirty="0" smtClean="0"/>
          </a:p>
          <a:p>
            <a:pPr marL="0" indent="0">
              <a:buNone/>
            </a:pPr>
            <a:endParaRPr lang="en-GB" dirty="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426141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52563" y="-609600"/>
            <a:ext cx="12049125" cy="8077200"/>
          </a:xfrm>
          <a:prstGeom prst="rect">
            <a:avLst/>
          </a:prstGeom>
        </p:spPr>
      </p:pic>
    </p:spTree>
    <p:extLst>
      <p:ext uri="{BB962C8B-B14F-4D97-AF65-F5344CB8AC3E}">
        <p14:creationId xmlns:p14="http://schemas.microsoft.com/office/powerpoint/2010/main" val="130307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Cornwall Local Plan Examination</a:t>
            </a:r>
            <a:endParaRPr lang="en-GB" dirty="0"/>
          </a:p>
        </p:txBody>
      </p:sp>
      <p:sp>
        <p:nvSpPr>
          <p:cNvPr id="3" name="Content Placeholder 2"/>
          <p:cNvSpPr>
            <a:spLocks noGrp="1"/>
          </p:cNvSpPr>
          <p:nvPr>
            <p:ph idx="1"/>
          </p:nvPr>
        </p:nvSpPr>
        <p:spPr>
          <a:xfrm>
            <a:off x="628650" y="1556792"/>
            <a:ext cx="7886700" cy="4620171"/>
          </a:xfrm>
        </p:spPr>
        <p:txBody>
          <a:bodyPr>
            <a:normAutofit/>
          </a:bodyPr>
          <a:lstStyle/>
          <a:p>
            <a:r>
              <a:rPr lang="en-GB" dirty="0" smtClean="0"/>
              <a:t>Inspector </a:t>
            </a:r>
            <a:r>
              <a:rPr lang="en-GB" dirty="0"/>
              <a:t>has </a:t>
            </a:r>
            <a:r>
              <a:rPr lang="en-GB" dirty="0" smtClean="0"/>
              <a:t>suspended the Examination because the </a:t>
            </a:r>
            <a:r>
              <a:rPr lang="en-GB" dirty="0"/>
              <a:t>Plan is</a:t>
            </a:r>
          </a:p>
          <a:p>
            <a:pPr lvl="1"/>
            <a:r>
              <a:rPr lang="en-GB" dirty="0"/>
              <a:t>‘Unsound’</a:t>
            </a:r>
          </a:p>
          <a:p>
            <a:pPr lvl="1"/>
            <a:r>
              <a:rPr lang="en-GB" dirty="0"/>
              <a:t>Not compliant with the Regulations</a:t>
            </a:r>
          </a:p>
          <a:p>
            <a:r>
              <a:rPr lang="en-GB" dirty="0" smtClean="0"/>
              <a:t>CC </a:t>
            </a:r>
            <a:r>
              <a:rPr lang="en-GB" dirty="0"/>
              <a:t>to consider making changes and consulting on them, before reopening the Inquiry. </a:t>
            </a:r>
            <a:endParaRPr lang="en-GB" dirty="0" smtClean="0"/>
          </a:p>
          <a:p>
            <a:r>
              <a:rPr lang="en-GB" dirty="0" smtClean="0"/>
              <a:t>Sustainability Appraisal </a:t>
            </a:r>
            <a:r>
              <a:rPr lang="en-GB" dirty="0"/>
              <a:t>is not adequate nor regulatory </a:t>
            </a:r>
            <a:r>
              <a:rPr lang="en-GB" dirty="0" smtClean="0"/>
              <a:t>compliant</a:t>
            </a:r>
          </a:p>
          <a:p>
            <a:r>
              <a:rPr lang="en-GB" dirty="0"/>
              <a:t>P</a:t>
            </a:r>
            <a:r>
              <a:rPr lang="en-GB" dirty="0" smtClean="0"/>
              <a:t>oor </a:t>
            </a:r>
            <a:r>
              <a:rPr lang="en-GB" dirty="0"/>
              <a:t>justification and testing </a:t>
            </a:r>
            <a:r>
              <a:rPr lang="en-GB" dirty="0" smtClean="0"/>
              <a:t>of </a:t>
            </a:r>
            <a:r>
              <a:rPr lang="en-GB" dirty="0"/>
              <a:t>the apportionment of housing both </a:t>
            </a:r>
            <a:r>
              <a:rPr lang="en-GB" b="1" i="1" dirty="0"/>
              <a:t>to</a:t>
            </a:r>
            <a:r>
              <a:rPr lang="en-GB" dirty="0"/>
              <a:t> and </a:t>
            </a:r>
            <a:r>
              <a:rPr lang="en-GB" b="1" i="1" dirty="0"/>
              <a:t>within </a:t>
            </a:r>
            <a:r>
              <a:rPr lang="en-GB" dirty="0"/>
              <a:t>CNAs between towns and rural </a:t>
            </a:r>
            <a:r>
              <a:rPr lang="en-GB" dirty="0" smtClean="0"/>
              <a:t>areas</a:t>
            </a:r>
          </a:p>
          <a:p>
            <a:pPr lvl="0"/>
            <a:r>
              <a:rPr lang="en-GB" dirty="0" smtClean="0"/>
              <a:t>CC to </a:t>
            </a:r>
            <a:r>
              <a:rPr lang="en-GB" dirty="0"/>
              <a:t>do </a:t>
            </a:r>
            <a:r>
              <a:rPr lang="en-GB" dirty="0" smtClean="0"/>
              <a:t>revised population </a:t>
            </a:r>
            <a:r>
              <a:rPr lang="en-GB" dirty="0"/>
              <a:t>model and update housing figures accordingly</a:t>
            </a:r>
          </a:p>
          <a:p>
            <a:r>
              <a:rPr lang="en-GB" dirty="0"/>
              <a:t>S</a:t>
            </a:r>
            <a:r>
              <a:rPr lang="en-GB" dirty="0" smtClean="0"/>
              <a:t>ome </a:t>
            </a:r>
            <a:r>
              <a:rPr lang="en-GB" dirty="0"/>
              <a:t>increase in the general numbers may help provide more affordable </a:t>
            </a:r>
            <a:r>
              <a:rPr lang="en-GB" dirty="0" smtClean="0"/>
              <a:t>housing</a:t>
            </a:r>
          </a:p>
          <a:p>
            <a:r>
              <a:rPr lang="en-GB" dirty="0"/>
              <a:t>7% should be added for </a:t>
            </a:r>
            <a:r>
              <a:rPr lang="en-GB" dirty="0" smtClean="0"/>
              <a:t>loss of dwellings to second/holiday </a:t>
            </a:r>
            <a:r>
              <a:rPr lang="en-GB" dirty="0"/>
              <a:t>homes</a:t>
            </a:r>
          </a:p>
        </p:txBody>
      </p:sp>
    </p:spTree>
    <p:extLst>
      <p:ext uri="{BB962C8B-B14F-4D97-AF65-F5344CB8AC3E}">
        <p14:creationId xmlns:p14="http://schemas.microsoft.com/office/powerpoint/2010/main" val="150753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Cornwall Local Plan Examination</a:t>
            </a:r>
          </a:p>
        </p:txBody>
      </p:sp>
      <p:sp>
        <p:nvSpPr>
          <p:cNvPr id="3" name="Content Placeholder 2"/>
          <p:cNvSpPr>
            <a:spLocks noGrp="1"/>
          </p:cNvSpPr>
          <p:nvPr>
            <p:ph idx="1"/>
          </p:nvPr>
        </p:nvSpPr>
        <p:spPr/>
        <p:txBody>
          <a:bodyPr/>
          <a:lstStyle/>
          <a:p>
            <a:r>
              <a:rPr lang="en-GB" dirty="0"/>
              <a:t>N</a:t>
            </a:r>
            <a:r>
              <a:rPr lang="en-GB" dirty="0" smtClean="0"/>
              <a:t>eed </a:t>
            </a:r>
            <a:r>
              <a:rPr lang="en-GB" dirty="0"/>
              <a:t>and demand for housing for private rented, self-build, older people and households with ‘specific needs’ has not been adequately addressed</a:t>
            </a:r>
            <a:r>
              <a:rPr lang="en-GB" dirty="0" smtClean="0"/>
              <a:t>.</a:t>
            </a:r>
          </a:p>
          <a:p>
            <a:r>
              <a:rPr lang="en-GB" dirty="0" smtClean="0"/>
              <a:t>Affordable housing 40% requirement to go down to 30% in areas like Saltash</a:t>
            </a:r>
            <a:endParaRPr lang="en-GB" dirty="0"/>
          </a:p>
          <a:p>
            <a:r>
              <a:rPr lang="en-GB" dirty="0"/>
              <a:t>M</a:t>
            </a:r>
            <a:r>
              <a:rPr lang="en-GB" dirty="0" smtClean="0"/>
              <a:t>ore </a:t>
            </a:r>
            <a:r>
              <a:rPr lang="en-GB" dirty="0"/>
              <a:t>sophisticated linkage between economic growth and housing </a:t>
            </a:r>
            <a:r>
              <a:rPr lang="en-GB" dirty="0" smtClean="0"/>
              <a:t>growth required</a:t>
            </a:r>
          </a:p>
          <a:p>
            <a:r>
              <a:rPr lang="en-GB" dirty="0" smtClean="0"/>
              <a:t>Employment land strategy is out of date: doesn’t reflect the </a:t>
            </a:r>
            <a:r>
              <a:rPr lang="en-GB" dirty="0" err="1" smtClean="0"/>
              <a:t>LEP</a:t>
            </a:r>
            <a:r>
              <a:rPr lang="en-GB" dirty="0" smtClean="0"/>
              <a:t> strategy and must be updated</a:t>
            </a:r>
          </a:p>
          <a:p>
            <a:r>
              <a:rPr lang="en-GB" dirty="0" smtClean="0"/>
              <a:t>Any over supply of employment land might go for alternative uses</a:t>
            </a:r>
          </a:p>
          <a:p>
            <a:r>
              <a:rPr lang="en-GB" dirty="0" smtClean="0"/>
              <a:t>40% ‘churn rate’ to be added to employment land requirement</a:t>
            </a:r>
          </a:p>
          <a:p>
            <a:endParaRPr lang="en-GB" dirty="0"/>
          </a:p>
        </p:txBody>
      </p:sp>
    </p:spTree>
    <p:extLst>
      <p:ext uri="{BB962C8B-B14F-4D97-AF65-F5344CB8AC3E}">
        <p14:creationId xmlns:p14="http://schemas.microsoft.com/office/powerpoint/2010/main" val="351626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marR="0" indent="0" defTabSz="914400" rtl="0" eaLnBrk="1" fontAlgn="auto" latinLnBrk="0" hangingPunct="1">
              <a:lnSpc>
                <a:spcPct val="100000"/>
              </a:lnSpc>
              <a:spcBef>
                <a:spcPct val="0"/>
              </a:spcBef>
              <a:spcAft>
                <a:spcPts val="0"/>
              </a:spcAft>
              <a:buClrTx/>
              <a:buSzTx/>
              <a:buFontTx/>
              <a:buNone/>
              <a:tabLst/>
              <a:defRPr/>
            </a:pPr>
            <a:r>
              <a:rPr lang="en-GB" sz="3200" b="0" i="0" dirty="0" smtClean="0">
                <a:latin typeface="Verdana" charset="0"/>
                <a:ea typeface="Verdana" charset="0"/>
                <a:cs typeface="Verdana" charset="0"/>
              </a:rPr>
              <a:t>Why does Neighbourhood Planning matter?</a:t>
            </a:r>
          </a:p>
        </p:txBody>
      </p:sp>
      <p:sp>
        <p:nvSpPr>
          <p:cNvPr id="3" name="Content Placeholder 2"/>
          <p:cNvSpPr>
            <a:spLocks noGrp="1"/>
          </p:cNvSpPr>
          <p:nvPr>
            <p:ph idx="1"/>
          </p:nvPr>
        </p:nvSpPr>
        <p:spPr>
          <a:xfrm>
            <a:off x="628650" y="1690689"/>
            <a:ext cx="8177022" cy="4994515"/>
          </a:xfrm>
        </p:spPr>
        <p:txBody>
          <a:bodyPr>
            <a:noAutofit/>
          </a:bodyPr>
          <a:lstStyle/>
          <a:p>
            <a:pPr>
              <a:lnSpc>
                <a:spcPct val="100000"/>
              </a:lnSpc>
              <a:spcBef>
                <a:spcPts val="1800"/>
              </a:spcBef>
            </a:pPr>
            <a:r>
              <a:rPr lang="en-GB" sz="2000" b="1" i="0" dirty="0" smtClean="0">
                <a:latin typeface="Verdana" charset="0"/>
                <a:ea typeface="Verdana" charset="0"/>
                <a:cs typeface="Verdana" charset="0"/>
              </a:rPr>
              <a:t>Its created by the </a:t>
            </a:r>
            <a:r>
              <a:rPr lang="en-GB" sz="2000" b="1" i="1" dirty="0" smtClean="0">
                <a:latin typeface="Verdana" charset="0"/>
                <a:ea typeface="Verdana" charset="0"/>
                <a:cs typeface="Verdana" charset="0"/>
              </a:rPr>
              <a:t>local</a:t>
            </a:r>
            <a:r>
              <a:rPr lang="en-GB" sz="2000" b="1" i="0" dirty="0" smtClean="0">
                <a:latin typeface="Verdana" charset="0"/>
                <a:ea typeface="Verdana" charset="0"/>
                <a:cs typeface="Verdana" charset="0"/>
              </a:rPr>
              <a:t> community through it’s </a:t>
            </a:r>
            <a:r>
              <a:rPr lang="en-GB" sz="2000" b="1" i="1" dirty="0" smtClean="0">
                <a:latin typeface="Verdana" charset="0"/>
                <a:ea typeface="Verdana" charset="0"/>
                <a:cs typeface="Verdana" charset="0"/>
              </a:rPr>
              <a:t>local</a:t>
            </a:r>
            <a:r>
              <a:rPr lang="en-GB" sz="2000" b="1" i="0" dirty="0" smtClean="0">
                <a:latin typeface="Verdana" charset="0"/>
                <a:ea typeface="Verdana" charset="0"/>
                <a:cs typeface="Verdana" charset="0"/>
              </a:rPr>
              <a:t> council.</a:t>
            </a:r>
          </a:p>
          <a:p>
            <a:pPr>
              <a:lnSpc>
                <a:spcPct val="100000"/>
              </a:lnSpc>
              <a:spcBef>
                <a:spcPts val="1800"/>
              </a:spcBef>
            </a:pPr>
            <a:r>
              <a:rPr lang="en-GB" sz="2000" b="1" dirty="0" smtClean="0">
                <a:latin typeface="Verdana" charset="0"/>
                <a:ea typeface="Verdana" charset="0"/>
                <a:cs typeface="Verdana" charset="0"/>
              </a:rPr>
              <a:t>The plan must pass a referendum of all </a:t>
            </a:r>
            <a:r>
              <a:rPr lang="en-GB" sz="2000" b="1" i="1" dirty="0" smtClean="0">
                <a:latin typeface="Verdana" charset="0"/>
                <a:ea typeface="Verdana" charset="0"/>
                <a:cs typeface="Verdana" charset="0"/>
              </a:rPr>
              <a:t>local</a:t>
            </a:r>
            <a:r>
              <a:rPr lang="en-GB" sz="2000" b="1" dirty="0" smtClean="0">
                <a:latin typeface="Verdana" charset="0"/>
                <a:ea typeface="Verdana" charset="0"/>
                <a:cs typeface="Verdana" charset="0"/>
              </a:rPr>
              <a:t> electors.</a:t>
            </a:r>
            <a:endParaRPr lang="en-GB" sz="2000" b="1" i="0" dirty="0" smtClean="0">
              <a:latin typeface="Verdana" charset="0"/>
              <a:ea typeface="Verdana" charset="0"/>
              <a:cs typeface="Verdana" charset="0"/>
            </a:endParaRPr>
          </a:p>
          <a:p>
            <a:pPr>
              <a:lnSpc>
                <a:spcPct val="100000"/>
              </a:lnSpc>
              <a:spcBef>
                <a:spcPts val="1800"/>
              </a:spcBef>
            </a:pPr>
            <a:r>
              <a:rPr lang="en-GB" sz="2000" b="1" i="0" dirty="0" smtClean="0">
                <a:latin typeface="Verdana" charset="0"/>
                <a:ea typeface="Verdana" charset="0"/>
                <a:cs typeface="Verdana" charset="0"/>
              </a:rPr>
              <a:t>When 'Made' a Neighbourhood Plan becomes </a:t>
            </a:r>
            <a:r>
              <a:rPr lang="en-GB" sz="2000" b="1" i="0" dirty="0">
                <a:latin typeface="Verdana" charset="0"/>
                <a:ea typeface="Verdana" charset="0"/>
                <a:cs typeface="Verdana" charset="0"/>
              </a:rPr>
              <a:t>part of the </a:t>
            </a:r>
            <a:r>
              <a:rPr lang="en-GB" sz="2000" b="1" i="0" dirty="0" smtClean="0">
                <a:latin typeface="Verdana" charset="0"/>
                <a:ea typeface="Verdana" charset="0"/>
                <a:cs typeface="Verdana" charset="0"/>
              </a:rPr>
              <a:t>statutory </a:t>
            </a:r>
            <a:r>
              <a:rPr lang="en-GB" sz="2000" b="1" i="0" dirty="0">
                <a:latin typeface="Verdana" charset="0"/>
                <a:ea typeface="Verdana" charset="0"/>
                <a:cs typeface="Verdana" charset="0"/>
              </a:rPr>
              <a:t>development </a:t>
            </a:r>
            <a:r>
              <a:rPr lang="en-GB" sz="2000" b="1" i="0" dirty="0" smtClean="0">
                <a:latin typeface="Verdana" charset="0"/>
                <a:ea typeface="Verdana" charset="0"/>
                <a:cs typeface="Verdana" charset="0"/>
              </a:rPr>
              <a:t>plan</a:t>
            </a:r>
          </a:p>
          <a:p>
            <a:pPr>
              <a:lnSpc>
                <a:spcPct val="100000"/>
              </a:lnSpc>
              <a:spcBef>
                <a:spcPts val="1800"/>
              </a:spcBef>
            </a:pPr>
            <a:r>
              <a:rPr lang="en-GB" sz="2000" b="1" i="1" baseline="0" dirty="0" smtClean="0">
                <a:latin typeface="Verdana" charset="0"/>
                <a:ea typeface="Verdana" charset="0"/>
                <a:cs typeface="Verdana" charset="0"/>
              </a:rPr>
              <a:t>Must</a:t>
            </a:r>
            <a:r>
              <a:rPr lang="en-GB" sz="2000" b="0" i="0" baseline="0" dirty="0" smtClean="0">
                <a:latin typeface="Verdana" charset="0"/>
                <a:ea typeface="Verdana" charset="0"/>
                <a:cs typeface="Verdana" charset="0"/>
              </a:rPr>
              <a:t> </a:t>
            </a:r>
            <a:r>
              <a:rPr lang="en-GB" sz="2000" b="1" i="0" baseline="0" dirty="0" smtClean="0">
                <a:latin typeface="Verdana" charset="0"/>
                <a:ea typeface="Verdana" charset="0"/>
                <a:cs typeface="Verdana" charset="0"/>
              </a:rPr>
              <a:t>be taken into account by the Local Planning Authority when making planning decisions </a:t>
            </a:r>
          </a:p>
          <a:p>
            <a:pPr>
              <a:lnSpc>
                <a:spcPct val="100000"/>
              </a:lnSpc>
              <a:spcBef>
                <a:spcPts val="1800"/>
              </a:spcBef>
            </a:pPr>
            <a:r>
              <a:rPr lang="en-GB" sz="2000" dirty="0" smtClean="0">
                <a:latin typeface="Verdana" charset="0"/>
                <a:ea typeface="Verdana" charset="0"/>
                <a:cs typeface="Verdana" charset="0"/>
              </a:rPr>
              <a:t>So</a:t>
            </a:r>
            <a:r>
              <a:rPr lang="en-GB" sz="2000" b="0" i="0" baseline="0" dirty="0" smtClean="0">
                <a:latin typeface="Verdana" charset="0"/>
                <a:ea typeface="Verdana" charset="0"/>
                <a:cs typeface="Verdana" charset="0"/>
              </a:rPr>
              <a:t> Neighbourhood Planning gives</a:t>
            </a:r>
            <a:r>
              <a:rPr lang="en-GB" sz="2000" b="0" i="0" dirty="0" smtClean="0">
                <a:latin typeface="Verdana" charset="0"/>
                <a:ea typeface="Verdana" charset="0"/>
                <a:cs typeface="Verdana" charset="0"/>
              </a:rPr>
              <a:t> local communities a direct say in decisions that affect them</a:t>
            </a:r>
          </a:p>
          <a:p>
            <a:pPr>
              <a:lnSpc>
                <a:spcPct val="100000"/>
              </a:lnSpc>
              <a:spcBef>
                <a:spcPts val="1800"/>
              </a:spcBef>
            </a:pPr>
            <a:r>
              <a:rPr lang="en-GB" sz="2000" b="0" i="0" baseline="0" dirty="0" smtClean="0">
                <a:latin typeface="Verdana" charset="0"/>
                <a:ea typeface="Verdana" charset="0"/>
                <a:cs typeface="Verdana" charset="0"/>
              </a:rPr>
              <a:t>If </a:t>
            </a:r>
            <a:r>
              <a:rPr lang="en-GB" sz="2000" dirty="0" smtClean="0">
                <a:latin typeface="Verdana" charset="0"/>
                <a:ea typeface="Verdana" charset="0"/>
                <a:cs typeface="Verdana" charset="0"/>
              </a:rPr>
              <a:t>you</a:t>
            </a:r>
            <a:r>
              <a:rPr lang="en-GB" sz="2000" b="0" i="0" dirty="0" smtClean="0">
                <a:latin typeface="Verdana" charset="0"/>
                <a:ea typeface="Verdana" charset="0"/>
                <a:cs typeface="Verdana" charset="0"/>
              </a:rPr>
              <a:t> don’t produce a Neighbourhood Plan, the future of where you live will continue to be decided elsewhere.</a:t>
            </a:r>
          </a:p>
          <a:p>
            <a:endParaRPr lang="en-GB" sz="2000" b="0" i="0" dirty="0">
              <a:latin typeface="Verdana" charset="0"/>
              <a:ea typeface="Verdana" charset="0"/>
              <a:cs typeface="Verdana"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Cornwall Local Plan Examination</a:t>
            </a:r>
          </a:p>
        </p:txBody>
      </p:sp>
      <p:sp>
        <p:nvSpPr>
          <p:cNvPr id="3" name="Content Placeholder 2"/>
          <p:cNvSpPr>
            <a:spLocks noGrp="1"/>
          </p:cNvSpPr>
          <p:nvPr>
            <p:ph idx="1"/>
          </p:nvPr>
        </p:nvSpPr>
        <p:spPr/>
        <p:txBody>
          <a:bodyPr>
            <a:normAutofit/>
          </a:bodyPr>
          <a:lstStyle/>
          <a:p>
            <a:r>
              <a:rPr lang="en-GB" dirty="0"/>
              <a:t>The Inspector has not proposed an alternative strategy for the Plan. </a:t>
            </a:r>
            <a:endParaRPr lang="en-GB" dirty="0" smtClean="0"/>
          </a:p>
          <a:p>
            <a:r>
              <a:rPr lang="en-GB" dirty="0" smtClean="0"/>
              <a:t>Does </a:t>
            </a:r>
            <a:r>
              <a:rPr lang="en-GB" dirty="0"/>
              <a:t>not call for nor imply a sizeable ‘uplift’ in the overall housing numbers. A more reasonable ‘guestimate’ would be around 10%, </a:t>
            </a:r>
            <a:endParaRPr lang="en-GB" dirty="0" smtClean="0"/>
          </a:p>
          <a:p>
            <a:r>
              <a:rPr lang="en-GB" dirty="0" smtClean="0"/>
              <a:t>Of </a:t>
            </a:r>
            <a:r>
              <a:rPr lang="en-GB" dirty="0"/>
              <a:t>far greater concern is the re-apportionment of housing and employment land that might occur between CNAs and within </a:t>
            </a:r>
            <a:r>
              <a:rPr lang="en-GB" dirty="0" smtClean="0"/>
              <a:t>them</a:t>
            </a:r>
          </a:p>
          <a:p>
            <a:r>
              <a:rPr lang="en-GB" dirty="0" smtClean="0"/>
              <a:t>At </a:t>
            </a:r>
            <a:r>
              <a:rPr lang="en-GB" dirty="0"/>
              <a:t>local level, this could multiply the impact of any uplift in the housing figures, particularly for those CNAs judged to be ‘less sensitive’ in environmental terms that are well placed in terms of accessibility.</a:t>
            </a:r>
          </a:p>
          <a:p>
            <a:r>
              <a:rPr lang="en-GB" dirty="0" smtClean="0"/>
              <a:t>Will Saltash have </a:t>
            </a:r>
            <a:r>
              <a:rPr lang="en-GB" dirty="0"/>
              <a:t>to find more land for housing and industry? </a:t>
            </a:r>
            <a:endParaRPr lang="en-GB" dirty="0" smtClean="0"/>
          </a:p>
          <a:p>
            <a:endParaRPr lang="en-GB" dirty="0"/>
          </a:p>
        </p:txBody>
      </p:sp>
    </p:spTree>
    <p:extLst>
      <p:ext uri="{BB962C8B-B14F-4D97-AF65-F5344CB8AC3E}">
        <p14:creationId xmlns:p14="http://schemas.microsoft.com/office/powerpoint/2010/main" val="110943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128793" cy="1086247"/>
          </a:xfrm>
        </p:spPr>
        <p:txBody>
          <a:bodyPr/>
          <a:lstStyle/>
          <a:p>
            <a:r>
              <a:rPr lang="en-GB" dirty="0" smtClean="0">
                <a:latin typeface="Verdana" panose="020B0604030504040204" pitchFamily="34" charset="0"/>
                <a:ea typeface="Verdana" panose="020B0604030504040204" pitchFamily="34" charset="0"/>
                <a:cs typeface="Verdana" panose="020B0604030504040204" pitchFamily="34" charset="0"/>
              </a:rPr>
              <a:t>Sustainable Development</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83568" y="1527048"/>
            <a:ext cx="7920880" cy="4782272"/>
          </a:xfrm>
        </p:spPr>
        <p:txBody>
          <a:bodyPr>
            <a:noAutofit/>
          </a:bodyPr>
          <a:lstStyle/>
          <a:p>
            <a:pPr>
              <a:lnSpc>
                <a:spcPct val="120000"/>
              </a:lnSpc>
            </a:pPr>
            <a:r>
              <a:rPr lang="en-GB" sz="2000" b="1" dirty="0" smtClean="0">
                <a:latin typeface="Verdana" pitchFamily="34" charset="0"/>
                <a:ea typeface="Verdana" pitchFamily="34" charset="0"/>
                <a:cs typeface="Verdana" pitchFamily="34" charset="0"/>
              </a:rPr>
              <a:t>Neighbourhood Plans </a:t>
            </a:r>
            <a:r>
              <a:rPr lang="en-GB" sz="2000" b="1" i="1" dirty="0" smtClean="0">
                <a:latin typeface="Verdana" pitchFamily="34" charset="0"/>
                <a:ea typeface="Verdana" pitchFamily="34" charset="0"/>
                <a:cs typeface="Verdana" pitchFamily="34" charset="0"/>
              </a:rPr>
              <a:t>cannot</a:t>
            </a:r>
            <a:r>
              <a:rPr lang="en-GB" sz="2000" b="1" dirty="0" smtClean="0">
                <a:latin typeface="Verdana" pitchFamily="34" charset="0"/>
                <a:ea typeface="Verdana" pitchFamily="34" charset="0"/>
                <a:cs typeface="Verdana" pitchFamily="34" charset="0"/>
              </a:rPr>
              <a:t> be used to stop growth! </a:t>
            </a:r>
          </a:p>
          <a:p>
            <a:pPr fontAlgn="base">
              <a:lnSpc>
                <a:spcPct val="120000"/>
              </a:lnSpc>
            </a:pPr>
            <a:r>
              <a:rPr lang="en-US" sz="2000" b="1" dirty="0">
                <a:latin typeface="Verdana" pitchFamily="34" charset="0"/>
                <a:ea typeface="Verdana" pitchFamily="34" charset="0"/>
                <a:cs typeface="Verdana" pitchFamily="34" charset="0"/>
              </a:rPr>
              <a:t>To get the best outcome for </a:t>
            </a:r>
            <a:r>
              <a:rPr lang="en-US" sz="2000" b="1" dirty="0" smtClean="0">
                <a:latin typeface="Verdana" pitchFamily="34" charset="0"/>
                <a:ea typeface="Verdana" pitchFamily="34" charset="0"/>
                <a:cs typeface="Verdana" pitchFamily="34" charset="0"/>
              </a:rPr>
              <a:t>the </a:t>
            </a:r>
            <a:r>
              <a:rPr lang="en-US" sz="2000" b="1" dirty="0">
                <a:latin typeface="Verdana" pitchFamily="34" charset="0"/>
                <a:ea typeface="Verdana" pitchFamily="34" charset="0"/>
                <a:cs typeface="Verdana" pitchFamily="34" charset="0"/>
              </a:rPr>
              <a:t>Town, </a:t>
            </a:r>
            <a:r>
              <a:rPr lang="en-US" sz="2000" b="1" dirty="0" smtClean="0">
                <a:latin typeface="Verdana" pitchFamily="34" charset="0"/>
                <a:ea typeface="Verdana" pitchFamily="34" charset="0"/>
                <a:cs typeface="Verdana" pitchFamily="34" charset="0"/>
              </a:rPr>
              <a:t>your </a:t>
            </a:r>
            <a:r>
              <a:rPr lang="en-US" sz="2000" b="1" dirty="0">
                <a:latin typeface="Verdana" pitchFamily="34" charset="0"/>
                <a:ea typeface="Verdana" pitchFamily="34" charset="0"/>
                <a:cs typeface="Verdana" pitchFamily="34" charset="0"/>
              </a:rPr>
              <a:t>Neighbourhood Plan should try to meet the needs of the people who live, work, learn and visit </a:t>
            </a:r>
            <a:r>
              <a:rPr lang="en-US" sz="2000" b="1" dirty="0" err="1">
                <a:latin typeface="Verdana" pitchFamily="34" charset="0"/>
                <a:ea typeface="Verdana" pitchFamily="34" charset="0"/>
                <a:cs typeface="Verdana" pitchFamily="34" charset="0"/>
              </a:rPr>
              <a:t>Saltash</a:t>
            </a:r>
            <a:r>
              <a:rPr lang="en-US" sz="2000" b="1" dirty="0">
                <a:latin typeface="Verdana" pitchFamily="34" charset="0"/>
                <a:ea typeface="Verdana" pitchFamily="34" charset="0"/>
                <a:cs typeface="Verdana" pitchFamily="34" charset="0"/>
              </a:rPr>
              <a:t> in a way that </a:t>
            </a:r>
            <a:r>
              <a:rPr lang="en-US" sz="2000" b="1" i="1" dirty="0">
                <a:latin typeface="Verdana" pitchFamily="34" charset="0"/>
                <a:ea typeface="Verdana" pitchFamily="34" charset="0"/>
                <a:cs typeface="Verdana" pitchFamily="34" charset="0"/>
              </a:rPr>
              <a:t>supports sustainable development</a:t>
            </a:r>
            <a:r>
              <a:rPr lang="en-US" sz="2000" b="1" dirty="0" smtClean="0">
                <a:latin typeface="Verdana" pitchFamily="34" charset="0"/>
                <a:ea typeface="Verdana" pitchFamily="34" charset="0"/>
                <a:cs typeface="Verdana" pitchFamily="34" charset="0"/>
              </a:rPr>
              <a:t>.</a:t>
            </a:r>
          </a:p>
          <a:p>
            <a:pPr marL="0" indent="0" fontAlgn="base">
              <a:lnSpc>
                <a:spcPct val="120000"/>
              </a:lnSpc>
              <a:buNone/>
            </a:pPr>
            <a:r>
              <a:rPr lang="en-US" sz="2000" b="1" dirty="0" smtClean="0">
                <a:latin typeface="Verdana" pitchFamily="34" charset="0"/>
                <a:ea typeface="Verdana" pitchFamily="34" charset="0"/>
                <a:cs typeface="Verdana" pitchFamily="34" charset="0"/>
              </a:rPr>
              <a:t>In a nutshell: </a:t>
            </a:r>
            <a:endParaRPr lang="en-US" sz="2000" b="1" dirty="0">
              <a:latin typeface="Verdana" pitchFamily="34" charset="0"/>
              <a:ea typeface="Verdana" pitchFamily="34" charset="0"/>
              <a:cs typeface="Verdana" pitchFamily="34" charset="0"/>
            </a:endParaRPr>
          </a:p>
          <a:p>
            <a:pPr marL="0" indent="0" fontAlgn="base">
              <a:buNone/>
            </a:pPr>
            <a:r>
              <a:rPr lang="en-US" sz="3200" b="1" dirty="0" smtClean="0"/>
              <a:t>‘meeting </a:t>
            </a:r>
            <a:r>
              <a:rPr lang="en-US" sz="3200" b="1" dirty="0"/>
              <a:t>the </a:t>
            </a:r>
            <a:r>
              <a:rPr lang="en-US" sz="3200" b="1" dirty="0" err="1" smtClean="0"/>
              <a:t>Saltash</a:t>
            </a:r>
            <a:r>
              <a:rPr lang="en-US" sz="3200" b="1" dirty="0" smtClean="0"/>
              <a:t> community’s present needs without </a:t>
            </a:r>
            <a:r>
              <a:rPr lang="en-US" sz="3200" b="1" dirty="0"/>
              <a:t>harming the ability of future generations to meet their </a:t>
            </a:r>
            <a:r>
              <a:rPr lang="en-US" sz="3200" b="1" dirty="0" smtClean="0"/>
              <a:t>needs’.</a:t>
            </a:r>
            <a:endParaRPr lang="en-US" sz="3200" b="1" dirty="0"/>
          </a:p>
          <a:p>
            <a:endParaRPr lang="en-GB" sz="2000" dirty="0" smtClean="0">
              <a:latin typeface="Verdana" pitchFamily="34" charset="0"/>
              <a:ea typeface="Verdana" pitchFamily="34" charset="0"/>
              <a:cs typeface="Verdana" pitchFamily="34" charset="0"/>
            </a:endParaRPr>
          </a:p>
          <a:p>
            <a:pPr marL="0" indent="0">
              <a:buFont typeface="Wingdings" pitchFamily="2" charset="2"/>
              <a:buNone/>
            </a:pPr>
            <a:endParaRPr lang="en-GB" sz="2000" dirty="0" smtClean="0">
              <a:latin typeface="Verdana" pitchFamily="34" charset="0"/>
              <a:ea typeface="Verdana" pitchFamily="34" charset="0"/>
              <a:cs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Verdana" panose="020B0604030504040204" pitchFamily="34" charset="0"/>
                <a:ea typeface="Verdana" panose="020B0604030504040204" pitchFamily="34" charset="0"/>
                <a:cs typeface="Verdana" panose="020B0604030504040204" pitchFamily="34" charset="0"/>
              </a:rPr>
              <a:t>Sustainable Development</a:t>
            </a:r>
            <a:endParaRPr lang="en-GB" dirty="0"/>
          </a:p>
        </p:txBody>
      </p:sp>
      <p:sp>
        <p:nvSpPr>
          <p:cNvPr id="3" name="Content Placeholder 2"/>
          <p:cNvSpPr>
            <a:spLocks noGrp="1"/>
          </p:cNvSpPr>
          <p:nvPr>
            <p:ph idx="1"/>
          </p:nvPr>
        </p:nvSpPr>
        <p:spPr>
          <a:xfrm>
            <a:off x="628650" y="1628800"/>
            <a:ext cx="7886700" cy="4752528"/>
          </a:xfrm>
        </p:spPr>
        <p:txBody>
          <a:bodyPr>
            <a:normAutofit fontScale="92500"/>
          </a:bodyPr>
          <a:lstStyle/>
          <a:p>
            <a:pPr marL="0" indent="0" fontAlgn="base">
              <a:buNone/>
            </a:pPr>
            <a:r>
              <a:rPr lang="en-US" sz="2000" b="1" dirty="0">
                <a:latin typeface="Verdana" pitchFamily="34" charset="0"/>
                <a:ea typeface="Verdana" pitchFamily="34" charset="0"/>
                <a:cs typeface="Verdana" pitchFamily="34" charset="0"/>
              </a:rPr>
              <a:t>Guiding principles of sustainable development: </a:t>
            </a:r>
          </a:p>
          <a:p>
            <a:pPr fontAlgn="base">
              <a:lnSpc>
                <a:spcPct val="120000"/>
              </a:lnSpc>
            </a:pPr>
            <a:r>
              <a:rPr lang="en-US" sz="2000" b="1" dirty="0">
                <a:latin typeface="Verdana" pitchFamily="34" charset="0"/>
                <a:ea typeface="Verdana" pitchFamily="34" charset="0"/>
                <a:cs typeface="Verdana" pitchFamily="34" charset="0"/>
              </a:rPr>
              <a:t>Living within the planet’s environmental limits </a:t>
            </a:r>
            <a:r>
              <a:rPr lang="en-US" sz="2000" dirty="0">
                <a:latin typeface="Verdana" pitchFamily="34" charset="0"/>
                <a:ea typeface="Verdana" pitchFamily="34" charset="0"/>
                <a:cs typeface="Verdana" pitchFamily="34" charset="0"/>
              </a:rPr>
              <a:t>– </a:t>
            </a:r>
            <a:r>
              <a:rPr lang="en-US" sz="2000" i="1" dirty="0">
                <a:latin typeface="Verdana" pitchFamily="34" charset="0"/>
                <a:ea typeface="Verdana" pitchFamily="34" charset="0"/>
                <a:cs typeface="Verdana" pitchFamily="34" charset="0"/>
              </a:rPr>
              <a:t>by protecting and enhancing our natural and man-made environment, and responding to climate change.</a:t>
            </a:r>
          </a:p>
          <a:p>
            <a:pPr fontAlgn="base">
              <a:lnSpc>
                <a:spcPct val="120000"/>
              </a:lnSpc>
            </a:pPr>
            <a:r>
              <a:rPr lang="en-US" sz="2000" b="1" dirty="0">
                <a:latin typeface="Verdana" pitchFamily="34" charset="0"/>
                <a:ea typeface="Verdana" pitchFamily="34" charset="0"/>
                <a:cs typeface="Verdana" pitchFamily="34" charset="0"/>
              </a:rPr>
              <a:t>Ensuring a strong, healthy and just society </a:t>
            </a:r>
            <a:r>
              <a:rPr lang="en-US" sz="2000" dirty="0">
                <a:latin typeface="Verdana" pitchFamily="34" charset="0"/>
                <a:ea typeface="Verdana" pitchFamily="34" charset="0"/>
                <a:cs typeface="Verdana" pitchFamily="34" charset="0"/>
              </a:rPr>
              <a:t>– </a:t>
            </a:r>
            <a:r>
              <a:rPr lang="en-US" sz="2000" i="1" dirty="0">
                <a:latin typeface="Verdana" pitchFamily="34" charset="0"/>
                <a:ea typeface="Verdana" pitchFamily="34" charset="0"/>
                <a:cs typeface="Verdana" pitchFamily="34" charset="0"/>
              </a:rPr>
              <a:t>by meeting present and future needs for the housing, work and services that support the wellbeing of all our community.</a:t>
            </a:r>
          </a:p>
          <a:p>
            <a:pPr fontAlgn="base">
              <a:lnSpc>
                <a:spcPct val="120000"/>
              </a:lnSpc>
            </a:pPr>
            <a:r>
              <a:rPr lang="en-US" sz="2000" b="1" dirty="0">
                <a:latin typeface="Verdana" pitchFamily="34" charset="0"/>
                <a:ea typeface="Verdana" pitchFamily="34" charset="0"/>
                <a:cs typeface="Verdana" pitchFamily="34" charset="0"/>
              </a:rPr>
              <a:t>Achieving a sustainable economy </a:t>
            </a:r>
            <a:r>
              <a:rPr lang="en-US" sz="2000" dirty="0">
                <a:latin typeface="Verdana" pitchFamily="34" charset="0"/>
                <a:ea typeface="Verdana" pitchFamily="34" charset="0"/>
                <a:cs typeface="Verdana" pitchFamily="34" charset="0"/>
              </a:rPr>
              <a:t>– </a:t>
            </a:r>
            <a:r>
              <a:rPr lang="en-US" sz="2000" i="1" dirty="0">
                <a:latin typeface="Verdana" pitchFamily="34" charset="0"/>
                <a:ea typeface="Verdana" pitchFamily="34" charset="0"/>
                <a:cs typeface="Verdana" pitchFamily="34" charset="0"/>
              </a:rPr>
              <a:t>by supporting actions that build prosperity for all and use resources wisely.</a:t>
            </a:r>
          </a:p>
          <a:p>
            <a:pPr fontAlgn="base">
              <a:lnSpc>
                <a:spcPct val="120000"/>
              </a:lnSpc>
            </a:pPr>
            <a:r>
              <a:rPr lang="en-US" sz="2000" b="1" dirty="0">
                <a:latin typeface="Verdana" pitchFamily="34" charset="0"/>
                <a:ea typeface="Verdana" pitchFamily="34" charset="0"/>
                <a:cs typeface="Verdana" pitchFamily="34" charset="0"/>
              </a:rPr>
              <a:t>Promoting good governance </a:t>
            </a:r>
            <a:r>
              <a:rPr lang="en-US" sz="2000" dirty="0">
                <a:latin typeface="Verdana" pitchFamily="34" charset="0"/>
                <a:ea typeface="Verdana" pitchFamily="34" charset="0"/>
                <a:cs typeface="Verdana" pitchFamily="34" charset="0"/>
              </a:rPr>
              <a:t>– </a:t>
            </a:r>
            <a:r>
              <a:rPr lang="en-US" sz="2000" i="1" dirty="0">
                <a:latin typeface="Verdana" pitchFamily="34" charset="0"/>
                <a:ea typeface="Verdana" pitchFamily="34" charset="0"/>
                <a:cs typeface="Verdana" pitchFamily="34" charset="0"/>
              </a:rPr>
              <a:t>by ensuring that </a:t>
            </a:r>
            <a:r>
              <a:rPr lang="en-US" sz="2000" i="1" dirty="0" smtClean="0">
                <a:latin typeface="Verdana" pitchFamily="34" charset="0"/>
                <a:ea typeface="Verdana" pitchFamily="34" charset="0"/>
                <a:cs typeface="Verdana" pitchFamily="34" charset="0"/>
              </a:rPr>
              <a:t>you </a:t>
            </a:r>
            <a:r>
              <a:rPr lang="en-US" sz="2000" i="1" dirty="0">
                <a:latin typeface="Verdana" pitchFamily="34" charset="0"/>
                <a:ea typeface="Verdana" pitchFamily="34" charset="0"/>
                <a:cs typeface="Verdana" pitchFamily="34" charset="0"/>
              </a:rPr>
              <a:t>are all involved in creating the </a:t>
            </a:r>
            <a:r>
              <a:rPr lang="en-US" sz="2000" i="1" dirty="0" err="1">
                <a:latin typeface="Verdana" pitchFamily="34" charset="0"/>
                <a:ea typeface="Verdana" pitchFamily="34" charset="0"/>
                <a:cs typeface="Verdana" pitchFamily="34" charset="0"/>
              </a:rPr>
              <a:t>Saltash</a:t>
            </a:r>
            <a:r>
              <a:rPr lang="en-US" sz="2000" i="1" dirty="0">
                <a:latin typeface="Verdana" pitchFamily="34" charset="0"/>
                <a:ea typeface="Verdana" pitchFamily="34" charset="0"/>
                <a:cs typeface="Verdana" pitchFamily="34" charset="0"/>
              </a:rPr>
              <a:t> Neighbourhood Plan</a:t>
            </a:r>
            <a:r>
              <a:rPr lang="en-US" sz="2000" i="1" dirty="0" smtClean="0">
                <a:latin typeface="Verdana" pitchFamily="34" charset="0"/>
                <a:ea typeface="Verdana" pitchFamily="34" charset="0"/>
                <a:cs typeface="Verdana" pitchFamily="34" charset="0"/>
              </a:rPr>
              <a:t>.</a:t>
            </a:r>
            <a:endParaRPr lang="en-GB" sz="2000" b="1" dirty="0" smtClean="0">
              <a:latin typeface="Verdana" pitchFamily="34" charset="0"/>
              <a:ea typeface="Verdana" pitchFamily="34" charset="0"/>
              <a:cs typeface="Verdana" pitchFamily="34" charset="0"/>
            </a:endParaRPr>
          </a:p>
          <a:p>
            <a:endParaRPr lang="en-GB" sz="2000" b="1" dirty="0">
              <a:latin typeface="Verdana" pitchFamily="34" charset="0"/>
              <a:ea typeface="Verdana" pitchFamily="34" charset="0"/>
              <a:cs typeface="Verdana" pitchFamily="34" charset="0"/>
            </a:endParaRPr>
          </a:p>
          <a:p>
            <a:endParaRPr lang="en-GB" sz="2000" b="1" dirty="0" smtClean="0">
              <a:latin typeface="Verdana" pitchFamily="34" charset="0"/>
              <a:ea typeface="Verdana" pitchFamily="34" charset="0"/>
              <a:cs typeface="Verdana" pitchFamily="34" charset="0"/>
            </a:endParaRPr>
          </a:p>
          <a:p>
            <a:endParaRPr lang="en-GB" dirty="0"/>
          </a:p>
        </p:txBody>
      </p:sp>
    </p:spTree>
    <p:extLst>
      <p:ext uri="{BB962C8B-B14F-4D97-AF65-F5344CB8AC3E}">
        <p14:creationId xmlns:p14="http://schemas.microsoft.com/office/powerpoint/2010/main" val="300690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7F0F7"/>
        </a:solidFill>
        <a:effectLst/>
      </p:bgPr>
    </p:bg>
    <p:spTree>
      <p:nvGrpSpPr>
        <p:cNvPr id="1" name=""/>
        <p:cNvGrpSpPr/>
        <p:nvPr/>
      </p:nvGrpSpPr>
      <p:grpSpPr>
        <a:xfrm>
          <a:off x="0" y="0"/>
          <a:ext cx="0" cy="0"/>
          <a:chOff x="0" y="0"/>
          <a:chExt cx="0" cy="0"/>
        </a:xfrm>
      </p:grpSpPr>
      <p:sp>
        <p:nvSpPr>
          <p:cNvPr id="8" name="Rectangle 7"/>
          <p:cNvSpPr/>
          <p:nvPr/>
        </p:nvSpPr>
        <p:spPr>
          <a:xfrm>
            <a:off x="392081" y="1189671"/>
            <a:ext cx="4572000" cy="1908215"/>
          </a:xfrm>
          <a:prstGeom prst="rect">
            <a:avLst/>
          </a:prstGeom>
        </p:spPr>
        <p:txBody>
          <a:bodyPr>
            <a:spAutoFit/>
          </a:bodyPr>
          <a:lstStyle/>
          <a:p>
            <a:r>
              <a:rPr lang="en-US" sz="3200" b="1" dirty="0">
                <a:solidFill>
                  <a:srgbClr val="F7CAC1"/>
                </a:solidFill>
                <a:effectLst>
                  <a:outerShdw blurRad="38100" dist="38100" dir="2700000" algn="tl">
                    <a:srgbClr val="000000">
                      <a:alpha val="43137"/>
                    </a:srgbClr>
                  </a:outerShdw>
                </a:effectLst>
                <a:ea typeface="Roboto Slab" pitchFamily="2" charset="0"/>
              </a:rPr>
              <a:t>NATIONAL PLANNING POLICY FRAMEWORK  </a:t>
            </a:r>
          </a:p>
          <a:p>
            <a:r>
              <a:rPr lang="en-US" b="1" dirty="0">
                <a:ea typeface="Roboto Slab" pitchFamily="2" charset="0"/>
              </a:rPr>
              <a:t>The Government’s planning policy for England is set out in the National Planning Policy Framework (</a:t>
            </a:r>
            <a:r>
              <a:rPr lang="en-US" b="1" dirty="0" err="1">
                <a:ea typeface="Roboto Slab" pitchFamily="2" charset="0"/>
              </a:rPr>
              <a:t>NPPF</a:t>
            </a:r>
            <a:r>
              <a:rPr lang="en-US" b="1" dirty="0">
                <a:ea typeface="Roboto Slab" pitchFamily="2" charset="0"/>
              </a:rPr>
              <a:t>). </a:t>
            </a:r>
            <a:endParaRPr lang="en-GB" dirty="0"/>
          </a:p>
        </p:txBody>
      </p:sp>
      <p:sp>
        <p:nvSpPr>
          <p:cNvPr id="10" name="Rectangle 9"/>
          <p:cNvSpPr/>
          <p:nvPr/>
        </p:nvSpPr>
        <p:spPr>
          <a:xfrm>
            <a:off x="2843808" y="5069822"/>
            <a:ext cx="6033839" cy="1366528"/>
          </a:xfrm>
          <a:prstGeom prst="rect">
            <a:avLst/>
          </a:prstGeom>
        </p:spPr>
        <p:txBody>
          <a:bodyPr wrap="square">
            <a:spAutoFit/>
          </a:bodyPr>
          <a:lstStyle/>
          <a:p>
            <a:pPr defTabSz="514336">
              <a:lnSpc>
                <a:spcPct val="90000"/>
              </a:lnSpc>
              <a:spcBef>
                <a:spcPts val="562"/>
              </a:spcBef>
            </a:pPr>
            <a:r>
              <a:rPr lang="en-US" sz="3200" b="1" dirty="0">
                <a:solidFill>
                  <a:srgbClr val="00B0F0"/>
                </a:solidFill>
                <a:effectLst>
                  <a:outerShdw blurRad="38100" dist="38100" dir="2700000" algn="tl">
                    <a:srgbClr val="000000">
                      <a:alpha val="43137"/>
                    </a:srgbClr>
                  </a:outerShdw>
                </a:effectLst>
                <a:ea typeface="Roboto Slab" pitchFamily="2" charset="0"/>
              </a:rPr>
              <a:t>NEIGHBOURHOOD PLAN </a:t>
            </a:r>
          </a:p>
          <a:p>
            <a:r>
              <a:rPr lang="en-US" b="1" dirty="0">
                <a:ea typeface="Roboto Slab" pitchFamily="2" charset="0"/>
              </a:rPr>
              <a:t>The </a:t>
            </a:r>
            <a:r>
              <a:rPr lang="en-US" b="1" dirty="0" err="1">
                <a:ea typeface="Roboto Slab" pitchFamily="2" charset="0"/>
              </a:rPr>
              <a:t>Saltash</a:t>
            </a:r>
            <a:r>
              <a:rPr lang="en-US" b="1" dirty="0">
                <a:ea typeface="Roboto Slab" pitchFamily="2" charset="0"/>
              </a:rPr>
              <a:t> Neighbourhood Plan is being led by </a:t>
            </a:r>
            <a:r>
              <a:rPr lang="en-US" b="1" dirty="0" err="1">
                <a:ea typeface="Roboto Slab" pitchFamily="2" charset="0"/>
              </a:rPr>
              <a:t>Saltash</a:t>
            </a:r>
            <a:r>
              <a:rPr lang="en-US" b="1" dirty="0">
                <a:ea typeface="Roboto Slab" pitchFamily="2" charset="0"/>
              </a:rPr>
              <a:t> Town Council </a:t>
            </a:r>
            <a:r>
              <a:rPr lang="en-US" dirty="0">
                <a:ea typeface="Roboto Slab" pitchFamily="2" charset="0"/>
              </a:rPr>
              <a:t>and will enable local residents and businesses to have a greater say in the planning and development of the </a:t>
            </a:r>
            <a:r>
              <a:rPr lang="en-US" dirty="0" smtClean="0">
                <a:ea typeface="Roboto Slab" pitchFamily="2" charset="0"/>
              </a:rPr>
              <a:t>Town</a:t>
            </a:r>
            <a:endParaRPr lang="en-GB" dirty="0"/>
          </a:p>
        </p:txBody>
      </p:sp>
      <p:sp>
        <p:nvSpPr>
          <p:cNvPr id="11" name="Rectangle 10"/>
          <p:cNvSpPr/>
          <p:nvPr/>
        </p:nvSpPr>
        <p:spPr>
          <a:xfrm>
            <a:off x="375609" y="3187661"/>
            <a:ext cx="4572000" cy="1415772"/>
          </a:xfrm>
          <a:prstGeom prst="rect">
            <a:avLst/>
          </a:prstGeom>
        </p:spPr>
        <p:txBody>
          <a:bodyPr>
            <a:spAutoFit/>
          </a:bodyPr>
          <a:lstStyle/>
          <a:p>
            <a:r>
              <a:rPr lang="en-US" sz="3200" b="1" dirty="0">
                <a:solidFill>
                  <a:srgbClr val="FF0000"/>
                </a:solidFill>
                <a:effectLst>
                  <a:outerShdw blurRad="38100" dist="38100" dir="2700000" algn="tl">
                    <a:srgbClr val="000000">
                      <a:alpha val="43137"/>
                    </a:srgbClr>
                  </a:outerShdw>
                </a:effectLst>
                <a:ea typeface="Roboto Slab" pitchFamily="2" charset="0"/>
              </a:rPr>
              <a:t>CORNWALL POLICY </a:t>
            </a:r>
          </a:p>
          <a:p>
            <a:r>
              <a:rPr lang="en-US" b="1" dirty="0">
                <a:ea typeface="Roboto Slab" pitchFamily="2" charset="0"/>
              </a:rPr>
              <a:t>Cornwall Council holds responsibility for setting planning policy in the Cornwall Local Plan </a:t>
            </a:r>
            <a:r>
              <a:rPr lang="en-US" dirty="0">
                <a:ea typeface="Roboto Slab" pitchFamily="2" charset="0"/>
              </a:rPr>
              <a:t>and determining most local applications. </a:t>
            </a:r>
            <a:endParaRPr lang="en-GB" dirty="0"/>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5930" y="620688"/>
            <a:ext cx="3219899" cy="3972479"/>
          </a:xfrm>
          <a:prstGeom prst="rect">
            <a:avLst/>
          </a:prstGeom>
        </p:spPr>
      </p:pic>
      <p:cxnSp>
        <p:nvCxnSpPr>
          <p:cNvPr id="5" name="Elbow Connector 4"/>
          <p:cNvCxnSpPr/>
          <p:nvPr/>
        </p:nvCxnSpPr>
        <p:spPr>
          <a:xfrm>
            <a:off x="4283968" y="1703406"/>
            <a:ext cx="2160240" cy="994370"/>
          </a:xfrm>
          <a:prstGeom prst="bentConnector3">
            <a:avLst>
              <a:gd name="adj1" fmla="val 50000"/>
            </a:avLst>
          </a:prstGeom>
          <a:ln w="66675" cmpd="sng">
            <a:solidFill>
              <a:srgbClr val="F7CAC1"/>
            </a:solidFill>
            <a:tailEnd type="triangle"/>
          </a:ln>
        </p:spPr>
        <p:style>
          <a:lnRef idx="1">
            <a:schemeClr val="accent1"/>
          </a:lnRef>
          <a:fillRef idx="0">
            <a:schemeClr val="accent1"/>
          </a:fillRef>
          <a:effectRef idx="0">
            <a:schemeClr val="accent1"/>
          </a:effectRef>
          <a:fontRef idx="minor">
            <a:schemeClr val="tx1"/>
          </a:fontRef>
        </p:style>
      </p:cxnSp>
      <p:cxnSp>
        <p:nvCxnSpPr>
          <p:cNvPr id="6" name="Elbow Connector 5"/>
          <p:cNvCxnSpPr/>
          <p:nvPr/>
        </p:nvCxnSpPr>
        <p:spPr>
          <a:xfrm>
            <a:off x="3923928" y="3474184"/>
            <a:ext cx="1728192" cy="657000"/>
          </a:xfrm>
          <a:prstGeom prst="bentConnector3">
            <a:avLst>
              <a:gd name="adj1" fmla="val 50000"/>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rot="5400000" flipH="1" flipV="1">
            <a:off x="5767814" y="4681460"/>
            <a:ext cx="776725" cy="1"/>
          </a:xfrm>
          <a:prstGeom prst="bentConnector3">
            <a:avLst>
              <a:gd name="adj1" fmla="val 50000"/>
            </a:avLst>
          </a:prstGeom>
          <a:ln w="66675">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2081" y="365127"/>
            <a:ext cx="8123269" cy="921846"/>
          </a:xfrm>
        </p:spPr>
        <p:txBody>
          <a:bodyPr/>
          <a:lstStyle/>
          <a:p>
            <a:r>
              <a:rPr lang="en-GB" b="1" dirty="0" smtClean="0"/>
              <a:t>How does the Saltash </a:t>
            </a:r>
            <a:r>
              <a:rPr lang="en-GB" b="1" dirty="0" err="1" smtClean="0"/>
              <a:t>NDP</a:t>
            </a:r>
            <a:r>
              <a:rPr lang="en-GB" b="1" dirty="0" smtClean="0"/>
              <a:t> fit in?</a:t>
            </a:r>
            <a:endParaRPr lang="en-GB" b="1" dirty="0"/>
          </a:p>
        </p:txBody>
      </p:sp>
    </p:spTree>
    <p:extLst>
      <p:ext uri="{BB962C8B-B14F-4D97-AF65-F5344CB8AC3E}">
        <p14:creationId xmlns:p14="http://schemas.microsoft.com/office/powerpoint/2010/main" val="252588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Progress to end May 2015</a:t>
            </a:r>
            <a:endParaRPr lang="en-GB"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61085203"/>
              </p:ext>
            </p:extLst>
          </p:nvPr>
        </p:nvGraphicFramePr>
        <p:xfrm>
          <a:off x="539552" y="1484784"/>
          <a:ext cx="7886700"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416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2071142" cy="1325563"/>
          </a:xfrm>
        </p:spPr>
        <p:txBody>
          <a:bodyPr>
            <a:normAutofit/>
          </a:bodyPr>
          <a:lstStyle/>
          <a:p>
            <a:r>
              <a:rPr lang="en-GB" sz="2000" dirty="0" smtClean="0"/>
              <a:t>The National Scene</a:t>
            </a:r>
            <a:endParaRPr lang="en-GB" sz="2000" dirty="0"/>
          </a:p>
        </p:txBody>
      </p:sp>
      <p:pic>
        <p:nvPicPr>
          <p:cNvPr id="5" name="Picture 4"/>
          <p:cNvPicPr>
            <a:picLocks noChangeAspect="1"/>
          </p:cNvPicPr>
          <p:nvPr/>
        </p:nvPicPr>
        <p:blipFill>
          <a:blip r:embed="rId2"/>
          <a:stretch>
            <a:fillRect/>
          </a:stretch>
        </p:blipFill>
        <p:spPr>
          <a:xfrm>
            <a:off x="2463999" y="116632"/>
            <a:ext cx="6581775" cy="6696075"/>
          </a:xfrm>
          <a:prstGeom prst="rect">
            <a:avLst/>
          </a:prstGeom>
        </p:spPr>
      </p:pic>
    </p:spTree>
    <p:extLst>
      <p:ext uri="{BB962C8B-B14F-4D97-AF65-F5344CB8AC3E}">
        <p14:creationId xmlns:p14="http://schemas.microsoft.com/office/powerpoint/2010/main" val="229558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88640"/>
            <a:ext cx="7886700" cy="687610"/>
          </a:xfrm>
        </p:spPr>
        <p:txBody>
          <a:bodyPr>
            <a:normAutofit/>
          </a:bodyPr>
          <a:lstStyle/>
          <a:p>
            <a:r>
              <a:rPr lang="en-GB" dirty="0" smtClean="0"/>
              <a:t>Activity in Cornwall</a:t>
            </a:r>
            <a:endParaRPr lang="en-GB" dirty="0"/>
          </a:p>
        </p:txBody>
      </p:sp>
      <p:sp>
        <p:nvSpPr>
          <p:cNvPr id="4" name="Content Placeholder 3"/>
          <p:cNvSpPr>
            <a:spLocks noGrp="1"/>
          </p:cNvSpPr>
          <p:nvPr>
            <p:ph sz="half" idx="1"/>
          </p:nvPr>
        </p:nvSpPr>
        <p:spPr>
          <a:xfrm>
            <a:off x="627162" y="876250"/>
            <a:ext cx="2576686" cy="5649094"/>
          </a:xfrm>
        </p:spPr>
        <p:txBody>
          <a:bodyPr>
            <a:normAutofit fontScale="25000" lnSpcReduction="20000"/>
          </a:bodyPr>
          <a:lstStyle/>
          <a:p>
            <a:r>
              <a:rPr lang="en-GB" sz="5600" dirty="0"/>
              <a:t>Blisland </a:t>
            </a:r>
            <a:r>
              <a:rPr lang="en-GB" sz="5600" dirty="0" err="1" smtClean="0"/>
              <a:t>NDP</a:t>
            </a:r>
            <a:endParaRPr lang="en-GB" sz="5600" dirty="0" smtClean="0"/>
          </a:p>
          <a:p>
            <a:r>
              <a:rPr lang="en-GB" sz="5600" dirty="0" err="1" smtClean="0"/>
              <a:t>Bude</a:t>
            </a:r>
            <a:r>
              <a:rPr lang="en-GB" sz="5600" dirty="0" smtClean="0"/>
              <a:t>-Stratton </a:t>
            </a:r>
            <a:r>
              <a:rPr lang="en-GB" sz="5600" dirty="0" err="1" smtClean="0"/>
              <a:t>NDP</a:t>
            </a:r>
            <a:endParaRPr lang="en-GB" sz="5600" dirty="0" smtClean="0"/>
          </a:p>
          <a:p>
            <a:r>
              <a:rPr lang="en-GB" sz="5600" dirty="0" err="1" smtClean="0"/>
              <a:t>Calstock</a:t>
            </a:r>
            <a:r>
              <a:rPr lang="en-GB" sz="5600" dirty="0" smtClean="0"/>
              <a:t> </a:t>
            </a:r>
            <a:r>
              <a:rPr lang="en-GB" sz="5600" dirty="0" err="1" smtClean="0"/>
              <a:t>NDP</a:t>
            </a:r>
            <a:endParaRPr lang="en-GB" sz="5600" dirty="0" smtClean="0"/>
          </a:p>
          <a:p>
            <a:r>
              <a:rPr lang="en-GB" sz="5600" dirty="0" err="1" smtClean="0"/>
              <a:t>Camelford</a:t>
            </a:r>
            <a:r>
              <a:rPr lang="en-GB" sz="5600" dirty="0" smtClean="0"/>
              <a:t> </a:t>
            </a:r>
            <a:r>
              <a:rPr lang="en-GB" sz="5600" dirty="0" err="1" smtClean="0"/>
              <a:t>NDP</a:t>
            </a:r>
            <a:endParaRPr lang="en-GB" sz="5600" dirty="0" smtClean="0"/>
          </a:p>
          <a:p>
            <a:r>
              <a:rPr lang="en-GB" sz="5600" dirty="0" err="1" smtClean="0"/>
              <a:t>Crantock</a:t>
            </a:r>
            <a:r>
              <a:rPr lang="en-GB" sz="5600" dirty="0" smtClean="0"/>
              <a:t> </a:t>
            </a:r>
            <a:r>
              <a:rPr lang="en-GB" sz="5600" dirty="0" err="1" smtClean="0"/>
              <a:t>NDP</a:t>
            </a:r>
            <a:r>
              <a:rPr lang="en-GB" sz="5600" dirty="0" smtClean="0"/>
              <a:t> </a:t>
            </a:r>
          </a:p>
          <a:p>
            <a:r>
              <a:rPr lang="en-GB" sz="5600" dirty="0" err="1" smtClean="0"/>
              <a:t>Crowan</a:t>
            </a:r>
            <a:r>
              <a:rPr lang="en-GB" sz="5600" dirty="0" smtClean="0"/>
              <a:t> </a:t>
            </a:r>
            <a:r>
              <a:rPr lang="en-GB" sz="5600" dirty="0" err="1" smtClean="0"/>
              <a:t>NDP</a:t>
            </a:r>
            <a:endParaRPr lang="en-GB" sz="5600" dirty="0" smtClean="0"/>
          </a:p>
          <a:p>
            <a:r>
              <a:rPr lang="en-GB" sz="5600" dirty="0" err="1" smtClean="0"/>
              <a:t>Deviock</a:t>
            </a:r>
            <a:r>
              <a:rPr lang="en-GB" sz="5600" dirty="0" smtClean="0"/>
              <a:t> </a:t>
            </a:r>
            <a:r>
              <a:rPr lang="en-GB" sz="5600" dirty="0" err="1" smtClean="0"/>
              <a:t>NDP</a:t>
            </a:r>
            <a:endParaRPr lang="en-GB" sz="5600" dirty="0" smtClean="0"/>
          </a:p>
          <a:p>
            <a:r>
              <a:rPr lang="en-GB" sz="5600" dirty="0" smtClean="0"/>
              <a:t>Falmouth </a:t>
            </a:r>
            <a:r>
              <a:rPr lang="en-GB" sz="5600" dirty="0" err="1" smtClean="0"/>
              <a:t>NDP</a:t>
            </a:r>
            <a:endParaRPr lang="en-GB" sz="5600" dirty="0" smtClean="0"/>
          </a:p>
          <a:p>
            <a:r>
              <a:rPr lang="en-GB" sz="5600" dirty="0" err="1" smtClean="0"/>
              <a:t>Feock</a:t>
            </a:r>
            <a:r>
              <a:rPr lang="en-GB" sz="5600" dirty="0" smtClean="0"/>
              <a:t> </a:t>
            </a:r>
            <a:r>
              <a:rPr lang="en-GB" sz="5600" dirty="0" err="1" smtClean="0"/>
              <a:t>NDP</a:t>
            </a:r>
            <a:endParaRPr lang="en-GB" sz="5600" dirty="0" smtClean="0"/>
          </a:p>
          <a:p>
            <a:r>
              <a:rPr lang="en-GB" sz="5600" dirty="0" smtClean="0"/>
              <a:t>Fowey </a:t>
            </a:r>
            <a:r>
              <a:rPr lang="en-GB" sz="5600" dirty="0" err="1" smtClean="0"/>
              <a:t>NDP</a:t>
            </a:r>
            <a:r>
              <a:rPr lang="en-GB" sz="5600" dirty="0" smtClean="0"/>
              <a:t> </a:t>
            </a:r>
          </a:p>
          <a:p>
            <a:r>
              <a:rPr lang="en-GB" sz="5600" dirty="0" err="1" smtClean="0"/>
              <a:t>Gwinear-Gwithian</a:t>
            </a:r>
            <a:r>
              <a:rPr lang="en-GB" sz="5600" dirty="0" smtClean="0"/>
              <a:t> </a:t>
            </a:r>
            <a:r>
              <a:rPr lang="en-GB" sz="5600" dirty="0" err="1" smtClean="0"/>
              <a:t>NDP</a:t>
            </a:r>
            <a:endParaRPr lang="en-GB" sz="5600" dirty="0" smtClean="0"/>
          </a:p>
          <a:p>
            <a:r>
              <a:rPr lang="en-GB" sz="5600" dirty="0" err="1" smtClean="0"/>
              <a:t>Hayle</a:t>
            </a:r>
            <a:r>
              <a:rPr lang="en-GB" sz="5600" dirty="0" smtClean="0"/>
              <a:t> </a:t>
            </a:r>
            <a:r>
              <a:rPr lang="en-GB" sz="5600" dirty="0" err="1" smtClean="0"/>
              <a:t>NDP</a:t>
            </a:r>
            <a:endParaRPr lang="en-GB" sz="5600" dirty="0" smtClean="0"/>
          </a:p>
          <a:p>
            <a:r>
              <a:rPr lang="en-GB" sz="5600" dirty="0" err="1" smtClean="0"/>
              <a:t>Illogan</a:t>
            </a:r>
            <a:r>
              <a:rPr lang="en-GB" sz="5600" dirty="0" smtClean="0"/>
              <a:t> </a:t>
            </a:r>
            <a:r>
              <a:rPr lang="en-GB" sz="5600" dirty="0" err="1" smtClean="0"/>
              <a:t>NDP</a:t>
            </a:r>
            <a:r>
              <a:rPr lang="en-GB" sz="5600" dirty="0" smtClean="0"/>
              <a:t> (at designation)</a:t>
            </a:r>
          </a:p>
          <a:p>
            <a:r>
              <a:rPr lang="en-GB" sz="5600" dirty="0" err="1" smtClean="0"/>
              <a:t>Landulph</a:t>
            </a:r>
            <a:r>
              <a:rPr lang="en-GB" sz="5600" dirty="0" smtClean="0"/>
              <a:t> </a:t>
            </a:r>
            <a:r>
              <a:rPr lang="en-GB" sz="5600" dirty="0" err="1" smtClean="0"/>
              <a:t>NDP</a:t>
            </a:r>
            <a:endParaRPr lang="en-GB" sz="5600" dirty="0" smtClean="0"/>
          </a:p>
          <a:p>
            <a:r>
              <a:rPr lang="en-GB" sz="5600" dirty="0" err="1" smtClean="0"/>
              <a:t>Landrake</a:t>
            </a:r>
            <a:r>
              <a:rPr lang="en-GB" sz="5600" dirty="0" smtClean="0"/>
              <a:t> </a:t>
            </a:r>
            <a:r>
              <a:rPr lang="en-GB" sz="5600" dirty="0"/>
              <a:t>With St </a:t>
            </a:r>
            <a:r>
              <a:rPr lang="en-GB" sz="5600" dirty="0" err="1"/>
              <a:t>Erney</a:t>
            </a:r>
            <a:r>
              <a:rPr lang="en-GB" sz="5600" dirty="0"/>
              <a:t> </a:t>
            </a:r>
            <a:r>
              <a:rPr lang="en-GB" sz="5600" dirty="0" err="1" smtClean="0"/>
              <a:t>NDP</a:t>
            </a:r>
            <a:endParaRPr lang="en-GB" sz="5600" dirty="0" smtClean="0"/>
          </a:p>
          <a:p>
            <a:r>
              <a:rPr lang="en-GB" sz="5600" dirty="0" err="1" smtClean="0"/>
              <a:t>Lanlivery</a:t>
            </a:r>
            <a:r>
              <a:rPr lang="en-GB" sz="5600" dirty="0" smtClean="0"/>
              <a:t> </a:t>
            </a:r>
            <a:r>
              <a:rPr lang="en-GB" sz="5600" dirty="0" err="1" smtClean="0"/>
              <a:t>NDP</a:t>
            </a:r>
            <a:endParaRPr lang="en-GB" sz="5600" dirty="0" smtClean="0"/>
          </a:p>
          <a:p>
            <a:r>
              <a:rPr lang="en-GB" sz="5600" dirty="0" err="1" smtClean="0"/>
              <a:t>Lanreath</a:t>
            </a:r>
            <a:r>
              <a:rPr lang="en-GB" sz="5600" dirty="0" smtClean="0"/>
              <a:t> </a:t>
            </a:r>
            <a:r>
              <a:rPr lang="en-GB" sz="5600" dirty="0" err="1" smtClean="0"/>
              <a:t>NDP</a:t>
            </a:r>
            <a:endParaRPr lang="en-GB" sz="5600" dirty="0" smtClean="0"/>
          </a:p>
          <a:p>
            <a:r>
              <a:rPr lang="en-GB" sz="5600" dirty="0" err="1" smtClean="0"/>
              <a:t>Linkinhorne</a:t>
            </a:r>
            <a:r>
              <a:rPr lang="en-GB" sz="5600" dirty="0" smtClean="0"/>
              <a:t> </a:t>
            </a:r>
            <a:r>
              <a:rPr lang="en-GB" sz="5600" dirty="0" err="1" smtClean="0"/>
              <a:t>NDP</a:t>
            </a:r>
            <a:r>
              <a:rPr lang="en-GB" sz="5600" dirty="0" smtClean="0"/>
              <a:t> </a:t>
            </a:r>
          </a:p>
          <a:p>
            <a:r>
              <a:rPr lang="en-GB" sz="5600" dirty="0"/>
              <a:t>Liskeard </a:t>
            </a:r>
            <a:r>
              <a:rPr lang="en-GB" sz="5600" dirty="0" err="1" smtClean="0"/>
              <a:t>NDP</a:t>
            </a:r>
            <a:endParaRPr lang="en-GB" sz="5600" dirty="0" smtClean="0"/>
          </a:p>
          <a:p>
            <a:r>
              <a:rPr lang="en-GB" sz="5600" dirty="0" smtClean="0"/>
              <a:t>Looe </a:t>
            </a:r>
            <a:r>
              <a:rPr lang="en-GB" sz="5600" dirty="0" err="1" smtClean="0"/>
              <a:t>NDP</a:t>
            </a:r>
            <a:endParaRPr lang="en-GB" sz="5600" dirty="0"/>
          </a:p>
          <a:p>
            <a:r>
              <a:rPr lang="en-GB" sz="5600" dirty="0"/>
              <a:t>Lostwithiel </a:t>
            </a:r>
            <a:r>
              <a:rPr lang="en-GB" sz="5600" dirty="0" err="1" smtClean="0"/>
              <a:t>NDP</a:t>
            </a:r>
            <a:endParaRPr lang="en-GB" sz="5600" dirty="0"/>
          </a:p>
          <a:p>
            <a:r>
              <a:rPr lang="en-GB" sz="5600" dirty="0" err="1" smtClean="0"/>
              <a:t>Ludgvan</a:t>
            </a:r>
            <a:endParaRPr lang="en-GB" sz="5600" dirty="0" smtClean="0"/>
          </a:p>
          <a:p>
            <a:r>
              <a:rPr lang="en-GB" sz="6000" dirty="0"/>
              <a:t>Menheniot </a:t>
            </a:r>
            <a:r>
              <a:rPr lang="en-GB" sz="6000" dirty="0" err="1"/>
              <a:t>NDP</a:t>
            </a:r>
            <a:endParaRPr lang="en-GB" sz="6000" dirty="0"/>
          </a:p>
          <a:p>
            <a:pPr marL="0" indent="0">
              <a:buNone/>
            </a:pPr>
            <a:endParaRPr lang="en-GB" sz="5600" dirty="0"/>
          </a:p>
        </p:txBody>
      </p:sp>
      <p:sp>
        <p:nvSpPr>
          <p:cNvPr id="5" name="Content Placeholder 4"/>
          <p:cNvSpPr>
            <a:spLocks noGrp="1"/>
          </p:cNvSpPr>
          <p:nvPr>
            <p:ph sz="half" idx="2"/>
          </p:nvPr>
        </p:nvSpPr>
        <p:spPr>
          <a:xfrm>
            <a:off x="6012160" y="876250"/>
            <a:ext cx="2619003" cy="5544616"/>
          </a:xfrm>
        </p:spPr>
        <p:txBody>
          <a:bodyPr>
            <a:normAutofit fontScale="25000" lnSpcReduction="20000"/>
          </a:bodyPr>
          <a:lstStyle/>
          <a:p>
            <a:r>
              <a:rPr lang="en-GB" sz="6000" b="1" dirty="0">
                <a:solidFill>
                  <a:srgbClr val="00B050"/>
                </a:solidFill>
                <a:effectLst>
                  <a:outerShdw blurRad="38100" dist="38100" dir="2700000" algn="tl">
                    <a:srgbClr val="000000">
                      <a:alpha val="43137"/>
                    </a:srgbClr>
                  </a:outerShdw>
                </a:effectLst>
              </a:rPr>
              <a:t>St </a:t>
            </a:r>
            <a:r>
              <a:rPr lang="en-GB" sz="6000" b="1" dirty="0" err="1">
                <a:solidFill>
                  <a:srgbClr val="00B050"/>
                </a:solidFill>
                <a:effectLst>
                  <a:outerShdw blurRad="38100" dist="38100" dir="2700000" algn="tl">
                    <a:srgbClr val="000000">
                      <a:alpha val="43137"/>
                    </a:srgbClr>
                  </a:outerShdw>
                </a:effectLst>
              </a:rPr>
              <a:t>Eval</a:t>
            </a:r>
            <a:r>
              <a:rPr lang="en-GB" sz="6000" b="1" dirty="0">
                <a:solidFill>
                  <a:srgbClr val="00B050"/>
                </a:solidFill>
                <a:effectLst>
                  <a:outerShdw blurRad="38100" dist="38100" dir="2700000" algn="tl">
                    <a:srgbClr val="000000">
                      <a:alpha val="43137"/>
                    </a:srgbClr>
                  </a:outerShdw>
                </a:effectLst>
              </a:rPr>
              <a:t> </a:t>
            </a:r>
            <a:r>
              <a:rPr lang="en-GB" sz="6000" b="1" dirty="0" err="1" smtClean="0">
                <a:solidFill>
                  <a:srgbClr val="00B050"/>
                </a:solidFill>
                <a:effectLst>
                  <a:outerShdw blurRad="38100" dist="38100" dir="2700000" algn="tl">
                    <a:srgbClr val="000000">
                      <a:alpha val="43137"/>
                    </a:srgbClr>
                  </a:outerShdw>
                </a:effectLst>
              </a:rPr>
              <a:t>NDP</a:t>
            </a:r>
            <a:r>
              <a:rPr lang="en-GB" sz="6000" b="1" dirty="0" smtClean="0">
                <a:solidFill>
                  <a:srgbClr val="00B050"/>
                </a:solidFill>
                <a:effectLst>
                  <a:outerShdw blurRad="38100" dist="38100" dir="2700000" algn="tl">
                    <a:srgbClr val="000000">
                      <a:alpha val="43137"/>
                    </a:srgbClr>
                  </a:outerShdw>
                </a:effectLst>
              </a:rPr>
              <a:t> (Made)</a:t>
            </a:r>
            <a:endParaRPr lang="en-GB" sz="6000" b="1" dirty="0">
              <a:solidFill>
                <a:srgbClr val="00B050"/>
              </a:solidFill>
              <a:effectLst>
                <a:outerShdw blurRad="38100" dist="38100" dir="2700000" algn="tl">
                  <a:srgbClr val="000000">
                    <a:alpha val="43137"/>
                  </a:srgbClr>
                </a:outerShdw>
              </a:effectLst>
            </a:endParaRPr>
          </a:p>
          <a:p>
            <a:r>
              <a:rPr lang="en-GB" sz="5600" dirty="0" smtClean="0"/>
              <a:t>St </a:t>
            </a:r>
            <a:r>
              <a:rPr lang="en-GB" sz="5600" dirty="0" err="1"/>
              <a:t>Gennys</a:t>
            </a:r>
            <a:r>
              <a:rPr lang="en-GB" sz="5600" dirty="0"/>
              <a:t> </a:t>
            </a:r>
            <a:r>
              <a:rPr lang="en-GB" sz="5600" dirty="0" err="1" smtClean="0"/>
              <a:t>NDP</a:t>
            </a:r>
            <a:endParaRPr lang="en-GB" sz="5600" dirty="0" smtClean="0"/>
          </a:p>
          <a:p>
            <a:r>
              <a:rPr lang="en-GB" sz="5600" dirty="0" smtClean="0"/>
              <a:t>St </a:t>
            </a:r>
            <a:r>
              <a:rPr lang="en-GB" sz="5600" dirty="0"/>
              <a:t>Germans </a:t>
            </a:r>
            <a:r>
              <a:rPr lang="en-GB" sz="5600" dirty="0" err="1" smtClean="0"/>
              <a:t>NDP</a:t>
            </a:r>
            <a:endParaRPr lang="en-GB" sz="5600" dirty="0" smtClean="0"/>
          </a:p>
          <a:p>
            <a:r>
              <a:rPr lang="en-GB" sz="5600" dirty="0" smtClean="0"/>
              <a:t>St </a:t>
            </a:r>
            <a:r>
              <a:rPr lang="en-GB" sz="5600" dirty="0" err="1"/>
              <a:t>Ive</a:t>
            </a:r>
            <a:r>
              <a:rPr lang="en-GB" sz="5600" dirty="0"/>
              <a:t> </a:t>
            </a:r>
            <a:r>
              <a:rPr lang="en-GB" sz="5600" dirty="0" err="1" smtClean="0"/>
              <a:t>NDP</a:t>
            </a:r>
            <a:endParaRPr lang="en-GB" sz="5600" dirty="0" smtClean="0"/>
          </a:p>
          <a:p>
            <a:r>
              <a:rPr lang="en-GB" sz="5600" b="1" dirty="0" smtClean="0">
                <a:solidFill>
                  <a:schemeClr val="accent2">
                    <a:lumMod val="75000"/>
                  </a:schemeClr>
                </a:solidFill>
                <a:effectLst>
                  <a:outerShdw blurRad="38100" dist="38100" dir="2700000" algn="tl">
                    <a:srgbClr val="000000">
                      <a:alpha val="43137"/>
                    </a:srgbClr>
                  </a:outerShdw>
                </a:effectLst>
              </a:rPr>
              <a:t>St </a:t>
            </a:r>
            <a:r>
              <a:rPr lang="en-GB" sz="5600" b="1" dirty="0">
                <a:solidFill>
                  <a:schemeClr val="accent2">
                    <a:lumMod val="75000"/>
                  </a:schemeClr>
                </a:solidFill>
                <a:effectLst>
                  <a:outerShdw blurRad="38100" dist="38100" dir="2700000" algn="tl">
                    <a:srgbClr val="000000">
                      <a:alpha val="43137"/>
                    </a:srgbClr>
                  </a:outerShdw>
                </a:effectLst>
              </a:rPr>
              <a:t>Ives </a:t>
            </a:r>
            <a:r>
              <a:rPr lang="en-GB" sz="5600" b="1" dirty="0" err="1" smtClean="0">
                <a:solidFill>
                  <a:schemeClr val="accent2">
                    <a:lumMod val="75000"/>
                  </a:schemeClr>
                </a:solidFill>
                <a:effectLst>
                  <a:outerShdw blurRad="38100" dist="38100" dir="2700000" algn="tl">
                    <a:srgbClr val="000000">
                      <a:alpha val="43137"/>
                    </a:srgbClr>
                  </a:outerShdw>
                </a:effectLst>
              </a:rPr>
              <a:t>NDP</a:t>
            </a:r>
            <a:r>
              <a:rPr lang="en-GB" sz="5600" b="1" dirty="0" smtClean="0">
                <a:solidFill>
                  <a:schemeClr val="accent2">
                    <a:lumMod val="75000"/>
                  </a:schemeClr>
                </a:solidFill>
                <a:effectLst>
                  <a:outerShdw blurRad="38100" dist="38100" dir="2700000" algn="tl">
                    <a:srgbClr val="000000">
                      <a:alpha val="43137"/>
                    </a:srgbClr>
                  </a:outerShdw>
                </a:effectLst>
              </a:rPr>
              <a:t> (Submitted)</a:t>
            </a:r>
          </a:p>
          <a:p>
            <a:r>
              <a:rPr lang="en-GB" sz="5600" dirty="0" smtClean="0"/>
              <a:t>St </a:t>
            </a:r>
            <a:r>
              <a:rPr lang="en-GB" sz="5600" dirty="0" err="1"/>
              <a:t>Mellion</a:t>
            </a:r>
            <a:r>
              <a:rPr lang="en-GB" sz="5600" dirty="0"/>
              <a:t> </a:t>
            </a:r>
            <a:r>
              <a:rPr lang="en-GB" sz="5600" dirty="0" err="1" smtClean="0"/>
              <a:t>NDP</a:t>
            </a:r>
            <a:endParaRPr lang="en-GB" sz="5600" dirty="0" smtClean="0"/>
          </a:p>
          <a:p>
            <a:r>
              <a:rPr lang="en-GB" sz="5600" dirty="0" smtClean="0"/>
              <a:t>St </a:t>
            </a:r>
            <a:r>
              <a:rPr lang="en-GB" sz="5600" dirty="0" err="1"/>
              <a:t>Mewan</a:t>
            </a:r>
            <a:r>
              <a:rPr lang="en-GB" sz="5600" dirty="0"/>
              <a:t> </a:t>
            </a:r>
            <a:r>
              <a:rPr lang="en-GB" sz="5600" dirty="0" err="1" smtClean="0"/>
              <a:t>NDP</a:t>
            </a:r>
            <a:endParaRPr lang="en-GB" sz="5600" dirty="0" smtClean="0"/>
          </a:p>
          <a:p>
            <a:r>
              <a:rPr lang="en-GB" sz="5600" dirty="0" smtClean="0"/>
              <a:t>St </a:t>
            </a:r>
            <a:r>
              <a:rPr lang="en-GB" sz="5600" dirty="0" err="1"/>
              <a:t>Minver's</a:t>
            </a:r>
            <a:r>
              <a:rPr lang="en-GB" sz="5600" dirty="0"/>
              <a:t> </a:t>
            </a:r>
            <a:r>
              <a:rPr lang="en-GB" sz="5600" dirty="0" err="1" smtClean="0"/>
              <a:t>NDP</a:t>
            </a:r>
            <a:endParaRPr lang="en-GB" sz="5600" dirty="0" smtClean="0"/>
          </a:p>
          <a:p>
            <a:r>
              <a:rPr lang="en-GB" sz="5600" dirty="0" smtClean="0"/>
              <a:t>St </a:t>
            </a:r>
            <a:r>
              <a:rPr lang="en-GB" sz="5600" dirty="0" err="1"/>
              <a:t>Neot</a:t>
            </a:r>
            <a:r>
              <a:rPr lang="en-GB" sz="5600" dirty="0"/>
              <a:t> </a:t>
            </a:r>
            <a:r>
              <a:rPr lang="en-GB" sz="5600" dirty="0" err="1" smtClean="0"/>
              <a:t>NDP</a:t>
            </a:r>
            <a:endParaRPr lang="en-GB" sz="5600" dirty="0" smtClean="0"/>
          </a:p>
          <a:p>
            <a:r>
              <a:rPr lang="en-GB" sz="5600" dirty="0" smtClean="0"/>
              <a:t>St </a:t>
            </a:r>
            <a:r>
              <a:rPr lang="en-GB" sz="5600" dirty="0"/>
              <a:t>Sampson </a:t>
            </a:r>
            <a:r>
              <a:rPr lang="en-GB" sz="5600" dirty="0" err="1" smtClean="0"/>
              <a:t>NDP</a:t>
            </a:r>
            <a:endParaRPr lang="en-GB" sz="5600" dirty="0" smtClean="0"/>
          </a:p>
          <a:p>
            <a:r>
              <a:rPr lang="en-GB" sz="5600" dirty="0" smtClean="0"/>
              <a:t>Stoke </a:t>
            </a:r>
            <a:r>
              <a:rPr lang="en-GB" sz="5600" dirty="0" err="1"/>
              <a:t>Climsland</a:t>
            </a:r>
            <a:r>
              <a:rPr lang="en-GB" sz="5600" dirty="0"/>
              <a:t> </a:t>
            </a:r>
            <a:r>
              <a:rPr lang="en-GB" sz="5600" dirty="0" err="1" smtClean="0"/>
              <a:t>NDP</a:t>
            </a:r>
            <a:endParaRPr lang="en-GB" sz="5600" dirty="0" smtClean="0"/>
          </a:p>
          <a:p>
            <a:r>
              <a:rPr lang="en-GB" sz="5600" dirty="0" smtClean="0"/>
              <a:t>Tintagel </a:t>
            </a:r>
            <a:r>
              <a:rPr lang="en-GB" sz="5600" dirty="0" err="1" smtClean="0"/>
              <a:t>NDP</a:t>
            </a:r>
            <a:endParaRPr lang="en-GB" sz="5600" dirty="0" smtClean="0"/>
          </a:p>
          <a:p>
            <a:r>
              <a:rPr lang="en-GB" sz="5600" dirty="0" err="1" smtClean="0"/>
              <a:t>Torpoint</a:t>
            </a:r>
            <a:r>
              <a:rPr lang="en-GB" sz="5600" dirty="0" smtClean="0"/>
              <a:t> </a:t>
            </a:r>
            <a:r>
              <a:rPr lang="en-GB" sz="5600" dirty="0" err="1" smtClean="0"/>
              <a:t>NDP</a:t>
            </a:r>
            <a:endParaRPr lang="en-GB" sz="5600" dirty="0" smtClean="0"/>
          </a:p>
          <a:p>
            <a:r>
              <a:rPr lang="en-GB" sz="5600" dirty="0" err="1" smtClean="0"/>
              <a:t>Tresmeer</a:t>
            </a:r>
            <a:r>
              <a:rPr lang="en-GB" sz="5600" dirty="0" smtClean="0"/>
              <a:t> </a:t>
            </a:r>
            <a:r>
              <a:rPr lang="en-GB" sz="5600" dirty="0" err="1" smtClean="0"/>
              <a:t>NDP</a:t>
            </a:r>
            <a:endParaRPr lang="en-GB" sz="5600" dirty="0" smtClean="0"/>
          </a:p>
          <a:p>
            <a:r>
              <a:rPr lang="en-GB" sz="5600" dirty="0" smtClean="0"/>
              <a:t>Truro </a:t>
            </a:r>
            <a:r>
              <a:rPr lang="en-GB" sz="5600" dirty="0"/>
              <a:t>and Kenwyn </a:t>
            </a:r>
            <a:r>
              <a:rPr lang="en-GB" sz="5600" dirty="0" err="1" smtClean="0"/>
              <a:t>NDP</a:t>
            </a:r>
            <a:endParaRPr lang="en-GB" sz="5600" dirty="0" smtClean="0"/>
          </a:p>
          <a:p>
            <a:r>
              <a:rPr lang="en-GB" sz="5600" dirty="0" err="1" smtClean="0"/>
              <a:t>Tywardreath</a:t>
            </a:r>
            <a:r>
              <a:rPr lang="en-GB" sz="5600" dirty="0" smtClean="0"/>
              <a:t> </a:t>
            </a:r>
            <a:r>
              <a:rPr lang="en-GB" sz="5600" dirty="0"/>
              <a:t>and Par </a:t>
            </a:r>
            <a:r>
              <a:rPr lang="en-GB" sz="5600" dirty="0" err="1" smtClean="0"/>
              <a:t>NDP</a:t>
            </a:r>
            <a:endParaRPr lang="en-GB" sz="5600" dirty="0" smtClean="0"/>
          </a:p>
          <a:p>
            <a:pPr>
              <a:lnSpc>
                <a:spcPct val="120000"/>
              </a:lnSpc>
            </a:pPr>
            <a:r>
              <a:rPr lang="en-GB" sz="5600" dirty="0" smtClean="0"/>
              <a:t>Wadebridge</a:t>
            </a:r>
            <a:r>
              <a:rPr lang="en-GB" sz="5600" dirty="0"/>
              <a:t>, St </a:t>
            </a:r>
            <a:r>
              <a:rPr lang="en-GB" sz="5600" dirty="0" err="1"/>
              <a:t>Breock</a:t>
            </a:r>
            <a:r>
              <a:rPr lang="en-GB" sz="5600" dirty="0"/>
              <a:t> and </a:t>
            </a:r>
            <a:r>
              <a:rPr lang="en-GB" sz="5600" dirty="0" err="1"/>
              <a:t>Egloshayle</a:t>
            </a:r>
            <a:r>
              <a:rPr lang="en-GB" sz="5600" dirty="0"/>
              <a:t> </a:t>
            </a:r>
            <a:r>
              <a:rPr lang="en-GB" sz="5600" dirty="0" err="1" smtClean="0"/>
              <a:t>NDP</a:t>
            </a:r>
            <a:endParaRPr lang="en-GB" sz="5600" dirty="0" smtClean="0"/>
          </a:p>
          <a:p>
            <a:r>
              <a:rPr lang="en-GB" sz="5600" dirty="0" err="1" smtClean="0"/>
              <a:t>Wendron</a:t>
            </a:r>
            <a:r>
              <a:rPr lang="en-GB" sz="5600" dirty="0" smtClean="0"/>
              <a:t> </a:t>
            </a:r>
            <a:r>
              <a:rPr lang="en-GB" sz="5600" dirty="0" err="1" smtClean="0"/>
              <a:t>NDP</a:t>
            </a:r>
            <a:endParaRPr lang="en-GB" sz="5600" dirty="0" smtClean="0"/>
          </a:p>
          <a:p>
            <a:r>
              <a:rPr lang="en-GB" sz="5600" dirty="0" smtClean="0"/>
              <a:t>Werrington </a:t>
            </a:r>
            <a:r>
              <a:rPr lang="en-GB" sz="5600" dirty="0" err="1" smtClean="0"/>
              <a:t>NDP</a:t>
            </a:r>
            <a:endParaRPr lang="en-GB" sz="5600" dirty="0" smtClean="0"/>
          </a:p>
          <a:p>
            <a:r>
              <a:rPr lang="en-GB" sz="5600" dirty="0" err="1" smtClean="0"/>
              <a:t>Withiel</a:t>
            </a:r>
            <a:r>
              <a:rPr lang="en-GB" sz="5600" dirty="0" smtClean="0"/>
              <a:t> </a:t>
            </a:r>
            <a:r>
              <a:rPr lang="en-GB" sz="5600" dirty="0" err="1" smtClean="0"/>
              <a:t>NDP</a:t>
            </a:r>
            <a:endParaRPr lang="en-GB" sz="5600" dirty="0" smtClean="0"/>
          </a:p>
          <a:p>
            <a:endParaRPr lang="en-GB" sz="5600" dirty="0"/>
          </a:p>
          <a:p>
            <a:endParaRPr lang="en-GB" dirty="0"/>
          </a:p>
        </p:txBody>
      </p:sp>
      <p:sp>
        <p:nvSpPr>
          <p:cNvPr id="6" name="Content Placeholder 3"/>
          <p:cNvSpPr txBox="1">
            <a:spLocks/>
          </p:cNvSpPr>
          <p:nvPr/>
        </p:nvSpPr>
        <p:spPr>
          <a:xfrm>
            <a:off x="3203848" y="1000572"/>
            <a:ext cx="2576686" cy="532859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sz="5600" dirty="0"/>
          </a:p>
        </p:txBody>
      </p:sp>
      <p:sp>
        <p:nvSpPr>
          <p:cNvPr id="7" name="Content Placeholder 3"/>
          <p:cNvSpPr txBox="1">
            <a:spLocks/>
          </p:cNvSpPr>
          <p:nvPr/>
        </p:nvSpPr>
        <p:spPr>
          <a:xfrm>
            <a:off x="3319661" y="876250"/>
            <a:ext cx="2576686" cy="564909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400" dirty="0" err="1" smtClean="0"/>
              <a:t>Mevagissey</a:t>
            </a:r>
            <a:r>
              <a:rPr lang="en-GB" sz="1400" dirty="0" smtClean="0"/>
              <a:t> </a:t>
            </a:r>
            <a:r>
              <a:rPr lang="en-GB" sz="1400" dirty="0" err="1" smtClean="0"/>
              <a:t>NDP</a:t>
            </a:r>
            <a:endParaRPr lang="en-GB" sz="1400" dirty="0" smtClean="0"/>
          </a:p>
          <a:p>
            <a:r>
              <a:rPr lang="en-GB" sz="1400" dirty="0" err="1" smtClean="0"/>
              <a:t>Michaelstow</a:t>
            </a:r>
            <a:r>
              <a:rPr lang="en-GB" sz="1400" dirty="0" smtClean="0"/>
              <a:t> </a:t>
            </a:r>
            <a:r>
              <a:rPr lang="en-GB" sz="1400" dirty="0" err="1" smtClean="0"/>
              <a:t>NDP</a:t>
            </a:r>
            <a:endParaRPr lang="en-GB" sz="1400" dirty="0" smtClean="0"/>
          </a:p>
          <a:p>
            <a:r>
              <a:rPr lang="en-GB" sz="1400" dirty="0" err="1" smtClean="0"/>
              <a:t>Morval</a:t>
            </a:r>
            <a:r>
              <a:rPr lang="en-GB" sz="1400" dirty="0" smtClean="0"/>
              <a:t> </a:t>
            </a:r>
            <a:r>
              <a:rPr lang="en-GB" sz="1400" dirty="0" err="1" smtClean="0"/>
              <a:t>NDP</a:t>
            </a:r>
            <a:endParaRPr lang="en-GB" sz="1400" dirty="0" smtClean="0"/>
          </a:p>
          <a:p>
            <a:r>
              <a:rPr lang="en-GB" sz="1400" dirty="0" smtClean="0"/>
              <a:t>Newquay </a:t>
            </a:r>
            <a:r>
              <a:rPr lang="en-GB" sz="1400" dirty="0" err="1" smtClean="0"/>
              <a:t>NDP</a:t>
            </a:r>
            <a:endParaRPr lang="en-GB" sz="1400" dirty="0" smtClean="0"/>
          </a:p>
          <a:p>
            <a:r>
              <a:rPr lang="en-GB" sz="1400" dirty="0" smtClean="0"/>
              <a:t>Padstow </a:t>
            </a:r>
            <a:r>
              <a:rPr lang="en-GB" sz="1400" dirty="0" err="1" smtClean="0"/>
              <a:t>NDP</a:t>
            </a:r>
            <a:endParaRPr lang="en-GB" sz="1400" dirty="0" smtClean="0"/>
          </a:p>
          <a:p>
            <a:r>
              <a:rPr lang="en-GB" sz="1400" dirty="0" smtClean="0"/>
              <a:t>Penzance </a:t>
            </a:r>
            <a:r>
              <a:rPr lang="en-GB" sz="1400" dirty="0" err="1" smtClean="0"/>
              <a:t>NDP</a:t>
            </a:r>
            <a:endParaRPr lang="en-GB" sz="1400" dirty="0" smtClean="0"/>
          </a:p>
          <a:p>
            <a:r>
              <a:rPr lang="en-GB" sz="1400" dirty="0" err="1" smtClean="0"/>
              <a:t>Porthleven</a:t>
            </a:r>
            <a:r>
              <a:rPr lang="en-GB" sz="1400" dirty="0" smtClean="0"/>
              <a:t> </a:t>
            </a:r>
            <a:r>
              <a:rPr lang="en-GB" sz="1400" dirty="0" err="1" smtClean="0"/>
              <a:t>NDP</a:t>
            </a:r>
            <a:endParaRPr lang="en-GB" sz="1400" dirty="0" smtClean="0"/>
          </a:p>
          <a:p>
            <a:r>
              <a:rPr lang="en-GB" sz="1400" dirty="0" err="1" smtClean="0"/>
              <a:t>Probus</a:t>
            </a:r>
            <a:r>
              <a:rPr lang="en-GB" sz="1400" dirty="0" smtClean="0"/>
              <a:t> </a:t>
            </a:r>
            <a:r>
              <a:rPr lang="en-GB" sz="1400" dirty="0" err="1" smtClean="0"/>
              <a:t>NDP</a:t>
            </a:r>
            <a:endParaRPr lang="en-GB" sz="1400" dirty="0" smtClean="0"/>
          </a:p>
          <a:p>
            <a:r>
              <a:rPr lang="en-GB" sz="1400" b="1" dirty="0" err="1" smtClean="0">
                <a:solidFill>
                  <a:schemeClr val="accent2">
                    <a:lumMod val="75000"/>
                  </a:schemeClr>
                </a:solidFill>
                <a:effectLst>
                  <a:outerShdw blurRad="38100" dist="38100" dir="2700000" algn="tl">
                    <a:srgbClr val="000000">
                      <a:alpha val="43137"/>
                    </a:srgbClr>
                  </a:outerShdw>
                </a:effectLst>
              </a:rPr>
              <a:t>Quethiock</a:t>
            </a:r>
            <a:r>
              <a:rPr lang="en-GB" sz="1400" b="1" dirty="0" smtClean="0">
                <a:solidFill>
                  <a:schemeClr val="accent2">
                    <a:lumMod val="75000"/>
                  </a:schemeClr>
                </a:solidFill>
                <a:effectLst>
                  <a:outerShdw blurRad="38100" dist="38100" dir="2700000" algn="tl">
                    <a:srgbClr val="000000">
                      <a:alpha val="43137"/>
                    </a:srgbClr>
                  </a:outerShdw>
                </a:effectLst>
              </a:rPr>
              <a:t> </a:t>
            </a:r>
            <a:r>
              <a:rPr lang="en-GB" sz="1400" b="1" dirty="0" err="1" smtClean="0">
                <a:solidFill>
                  <a:schemeClr val="accent2">
                    <a:lumMod val="75000"/>
                  </a:schemeClr>
                </a:solidFill>
                <a:effectLst>
                  <a:outerShdw blurRad="38100" dist="38100" dir="2700000" algn="tl">
                    <a:srgbClr val="000000">
                      <a:alpha val="43137"/>
                    </a:srgbClr>
                  </a:outerShdw>
                </a:effectLst>
              </a:rPr>
              <a:t>NDP</a:t>
            </a:r>
            <a:r>
              <a:rPr lang="en-GB" sz="1400" b="1" dirty="0" smtClean="0">
                <a:solidFill>
                  <a:schemeClr val="accent2">
                    <a:lumMod val="75000"/>
                  </a:schemeClr>
                </a:solidFill>
                <a:effectLst>
                  <a:outerShdw blurRad="38100" dist="38100" dir="2700000" algn="tl">
                    <a:srgbClr val="000000">
                      <a:alpha val="43137"/>
                    </a:srgbClr>
                  </a:outerShdw>
                </a:effectLst>
              </a:rPr>
              <a:t> (Submitted)</a:t>
            </a:r>
          </a:p>
          <a:p>
            <a:r>
              <a:rPr lang="en-GB" sz="1400" dirty="0" err="1" smtClean="0"/>
              <a:t>Rame</a:t>
            </a:r>
            <a:r>
              <a:rPr lang="en-GB" sz="1400" dirty="0" smtClean="0"/>
              <a:t> </a:t>
            </a:r>
            <a:r>
              <a:rPr lang="en-GB" sz="1400" dirty="0"/>
              <a:t>Peninsula </a:t>
            </a:r>
            <a:r>
              <a:rPr lang="en-GB" sz="1400" dirty="0" err="1" smtClean="0"/>
              <a:t>NDP</a:t>
            </a:r>
            <a:endParaRPr lang="en-GB" sz="1400" dirty="0" smtClean="0"/>
          </a:p>
          <a:p>
            <a:r>
              <a:rPr lang="en-GB" sz="1400" dirty="0" smtClean="0"/>
              <a:t>Roche </a:t>
            </a:r>
            <a:r>
              <a:rPr lang="en-GB" sz="1400" dirty="0" err="1" smtClean="0"/>
              <a:t>NDP</a:t>
            </a:r>
            <a:endParaRPr lang="en-GB" sz="1400" dirty="0" smtClean="0"/>
          </a:p>
          <a:p>
            <a:r>
              <a:rPr lang="en-GB" sz="1400" b="1" dirty="0" smtClean="0">
                <a:solidFill>
                  <a:schemeClr val="accent2">
                    <a:lumMod val="75000"/>
                  </a:schemeClr>
                </a:solidFill>
                <a:effectLst>
                  <a:outerShdw blurRad="38100" dist="38100" dir="2700000" algn="tl">
                    <a:srgbClr val="000000">
                      <a:alpha val="43137"/>
                    </a:srgbClr>
                  </a:outerShdw>
                </a:effectLst>
              </a:rPr>
              <a:t>Roseland </a:t>
            </a:r>
            <a:r>
              <a:rPr lang="en-GB" sz="1400" b="1" dirty="0">
                <a:solidFill>
                  <a:schemeClr val="accent2">
                    <a:lumMod val="75000"/>
                  </a:schemeClr>
                </a:solidFill>
                <a:effectLst>
                  <a:outerShdw blurRad="38100" dist="38100" dir="2700000" algn="tl">
                    <a:srgbClr val="000000">
                      <a:alpha val="43137"/>
                    </a:srgbClr>
                  </a:outerShdw>
                </a:effectLst>
              </a:rPr>
              <a:t>Peninsula </a:t>
            </a:r>
            <a:r>
              <a:rPr lang="en-GB" sz="1400" b="1" dirty="0" err="1" smtClean="0">
                <a:solidFill>
                  <a:schemeClr val="accent2">
                    <a:lumMod val="75000"/>
                  </a:schemeClr>
                </a:solidFill>
                <a:effectLst>
                  <a:outerShdw blurRad="38100" dist="38100" dir="2700000" algn="tl">
                    <a:srgbClr val="000000">
                      <a:alpha val="43137"/>
                    </a:srgbClr>
                  </a:outerShdw>
                </a:effectLst>
              </a:rPr>
              <a:t>NDP</a:t>
            </a:r>
            <a:r>
              <a:rPr lang="en-GB" sz="1400" b="1" dirty="0" smtClean="0">
                <a:solidFill>
                  <a:schemeClr val="accent2">
                    <a:lumMod val="75000"/>
                  </a:schemeClr>
                </a:solidFill>
                <a:effectLst>
                  <a:outerShdw blurRad="38100" dist="38100" dir="2700000" algn="tl">
                    <a:srgbClr val="000000">
                      <a:alpha val="43137"/>
                    </a:srgbClr>
                  </a:outerShdw>
                </a:effectLst>
              </a:rPr>
              <a:t> (Submitted)</a:t>
            </a:r>
          </a:p>
          <a:p>
            <a:r>
              <a:rPr lang="en-GB" sz="1400" dirty="0" smtClean="0"/>
              <a:t>Saltash </a:t>
            </a:r>
            <a:r>
              <a:rPr lang="en-GB" sz="1400" dirty="0" err="1" smtClean="0"/>
              <a:t>NDP</a:t>
            </a:r>
            <a:r>
              <a:rPr lang="en-GB" sz="1400" dirty="0" smtClean="0"/>
              <a:t> </a:t>
            </a:r>
          </a:p>
          <a:p>
            <a:r>
              <a:rPr lang="en-GB" sz="1400" dirty="0" smtClean="0"/>
              <a:t>South </a:t>
            </a:r>
            <a:r>
              <a:rPr lang="en-GB" sz="1400" dirty="0"/>
              <a:t>Hill </a:t>
            </a:r>
            <a:r>
              <a:rPr lang="en-GB" sz="1400" dirty="0" err="1" smtClean="0"/>
              <a:t>NDP</a:t>
            </a:r>
            <a:endParaRPr lang="en-GB" sz="1400" dirty="0" smtClean="0"/>
          </a:p>
          <a:p>
            <a:r>
              <a:rPr lang="en-GB" sz="1400" dirty="0" smtClean="0"/>
              <a:t>St </a:t>
            </a:r>
            <a:r>
              <a:rPr lang="en-GB" sz="1400" dirty="0"/>
              <a:t>Blaise </a:t>
            </a:r>
            <a:r>
              <a:rPr lang="en-GB" sz="1400" dirty="0" err="1" smtClean="0"/>
              <a:t>NDP</a:t>
            </a:r>
            <a:endParaRPr lang="en-GB" sz="1400" dirty="0" smtClean="0"/>
          </a:p>
          <a:p>
            <a:r>
              <a:rPr lang="en-GB" sz="1400" b="1" dirty="0" smtClean="0">
                <a:solidFill>
                  <a:srgbClr val="FF0000"/>
                </a:solidFill>
                <a:effectLst>
                  <a:outerShdw blurRad="38100" dist="38100" dir="2700000" algn="tl">
                    <a:srgbClr val="000000">
                      <a:alpha val="43137"/>
                    </a:srgbClr>
                  </a:outerShdw>
                </a:effectLst>
              </a:rPr>
              <a:t>St </a:t>
            </a:r>
            <a:r>
              <a:rPr lang="en-GB" sz="1400" b="1" dirty="0" err="1">
                <a:solidFill>
                  <a:srgbClr val="FF0000"/>
                </a:solidFill>
                <a:effectLst>
                  <a:outerShdw blurRad="38100" dist="38100" dir="2700000" algn="tl">
                    <a:srgbClr val="000000">
                      <a:alpha val="43137"/>
                    </a:srgbClr>
                  </a:outerShdw>
                </a:effectLst>
              </a:rPr>
              <a:t>Cleer</a:t>
            </a:r>
            <a:r>
              <a:rPr lang="en-GB" sz="1400" b="1" dirty="0">
                <a:solidFill>
                  <a:srgbClr val="FF0000"/>
                </a:solidFill>
                <a:effectLst>
                  <a:outerShdw blurRad="38100" dist="38100" dir="2700000" algn="tl">
                    <a:srgbClr val="000000">
                      <a:alpha val="43137"/>
                    </a:srgbClr>
                  </a:outerShdw>
                </a:effectLst>
              </a:rPr>
              <a:t> </a:t>
            </a:r>
            <a:r>
              <a:rPr lang="en-GB" sz="1400" b="1" dirty="0" err="1" smtClean="0">
                <a:solidFill>
                  <a:srgbClr val="FF0000"/>
                </a:solidFill>
                <a:effectLst>
                  <a:outerShdw blurRad="38100" dist="38100" dir="2700000" algn="tl">
                    <a:srgbClr val="000000">
                      <a:alpha val="43137"/>
                    </a:srgbClr>
                  </a:outerShdw>
                </a:effectLst>
              </a:rPr>
              <a:t>NDP</a:t>
            </a:r>
            <a:r>
              <a:rPr lang="en-GB" sz="1400" b="1" dirty="0" smtClean="0">
                <a:solidFill>
                  <a:srgbClr val="FF0000"/>
                </a:solidFill>
                <a:effectLst>
                  <a:outerShdw blurRad="38100" dist="38100" dir="2700000" algn="tl">
                    <a:srgbClr val="000000">
                      <a:alpha val="43137"/>
                    </a:srgbClr>
                  </a:outerShdw>
                </a:effectLst>
              </a:rPr>
              <a:t> (Withdrawn)</a:t>
            </a:r>
          </a:p>
          <a:p>
            <a:r>
              <a:rPr lang="en-GB" sz="1400" dirty="0" smtClean="0"/>
              <a:t>St </a:t>
            </a:r>
            <a:r>
              <a:rPr lang="en-GB" sz="1400" dirty="0"/>
              <a:t>Endellion </a:t>
            </a:r>
            <a:r>
              <a:rPr lang="en-GB" sz="1400" dirty="0" err="1" smtClean="0"/>
              <a:t>NDP</a:t>
            </a:r>
            <a:endParaRPr lang="en-GB" sz="1400" dirty="0" smtClean="0"/>
          </a:p>
          <a:p>
            <a:r>
              <a:rPr lang="en-GB" sz="1400" dirty="0"/>
              <a:t>St </a:t>
            </a:r>
            <a:r>
              <a:rPr lang="en-GB" sz="1400" dirty="0" err="1"/>
              <a:t>Enoder</a:t>
            </a:r>
            <a:r>
              <a:rPr lang="en-GB" sz="1400" dirty="0"/>
              <a:t> </a:t>
            </a:r>
            <a:r>
              <a:rPr lang="en-GB" sz="1400" dirty="0" err="1"/>
              <a:t>NDP</a:t>
            </a:r>
            <a:endParaRPr lang="en-GB" sz="1400" dirty="0"/>
          </a:p>
          <a:p>
            <a:r>
              <a:rPr lang="en-GB" sz="1400" dirty="0"/>
              <a:t>St </a:t>
            </a:r>
            <a:r>
              <a:rPr lang="en-GB" sz="1400" dirty="0" err="1"/>
              <a:t>Erth</a:t>
            </a:r>
            <a:r>
              <a:rPr lang="en-GB" sz="1400" dirty="0"/>
              <a:t> </a:t>
            </a:r>
            <a:r>
              <a:rPr lang="en-GB" sz="1400" dirty="0" err="1" smtClean="0"/>
              <a:t>NDP</a:t>
            </a:r>
            <a:endParaRPr lang="en-GB" sz="1400" dirty="0"/>
          </a:p>
        </p:txBody>
      </p:sp>
    </p:spTree>
    <p:extLst>
      <p:ext uri="{BB962C8B-B14F-4D97-AF65-F5344CB8AC3E}">
        <p14:creationId xmlns:p14="http://schemas.microsoft.com/office/powerpoint/2010/main" val="61988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1078</TotalTime>
  <Words>2411</Words>
  <Application>Microsoft Office PowerPoint</Application>
  <PresentationFormat>On-screen Show (4:3)</PresentationFormat>
  <Paragraphs>357</Paragraphs>
  <Slides>30</Slides>
  <Notes>6</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Roboto Slab</vt:lpstr>
      <vt:lpstr>Verdana</vt:lpstr>
      <vt:lpstr>Wingdings</vt:lpstr>
      <vt:lpstr>Wingdings 2</vt:lpstr>
      <vt:lpstr>Office Theme</vt:lpstr>
      <vt:lpstr>Neighbourhood Plans</vt:lpstr>
      <vt:lpstr>What is a Neighbourhood Plan?</vt:lpstr>
      <vt:lpstr>Why does Neighbourhood Planning matter?</vt:lpstr>
      <vt:lpstr>Sustainable Development</vt:lpstr>
      <vt:lpstr>Sustainable Development</vt:lpstr>
      <vt:lpstr>How does the Saltash NDP fit in?</vt:lpstr>
      <vt:lpstr>National Progress to end May 2015</vt:lpstr>
      <vt:lpstr>The National Scene</vt:lpstr>
      <vt:lpstr>Activity in Cornwall</vt:lpstr>
      <vt:lpstr>What can be included?</vt:lpstr>
      <vt:lpstr>What can be included?</vt:lpstr>
      <vt:lpstr>What can’t be included?</vt:lpstr>
      <vt:lpstr>Important limits…and opportunities</vt:lpstr>
      <vt:lpstr>Format of Plans</vt:lpstr>
      <vt:lpstr>The Golden Thread</vt:lpstr>
      <vt:lpstr>PowerPoint Presentation</vt:lpstr>
      <vt:lpstr>Community Involvement</vt:lpstr>
      <vt:lpstr>Parish/Town Council Role</vt:lpstr>
      <vt:lpstr>Cornwall Council Role</vt:lpstr>
      <vt:lpstr>Community Referendum</vt:lpstr>
      <vt:lpstr>Making the Plan – The Law</vt:lpstr>
      <vt:lpstr>Next……Applying the Plan</vt:lpstr>
      <vt:lpstr>How much does it cost?</vt:lpstr>
      <vt:lpstr>The Benefits</vt:lpstr>
      <vt:lpstr>Saltash Neighbourhood Plan</vt:lpstr>
      <vt:lpstr>Social Media </vt:lpstr>
      <vt:lpstr>PowerPoint Presentation</vt:lpstr>
      <vt:lpstr>Cornwall Local Plan Examination</vt:lpstr>
      <vt:lpstr>Cornwall Local Plan Examination</vt:lpstr>
      <vt:lpstr>Cornwall Local Plan Examination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Neighbourhood Plans</dc:title>
  <dc:creator>Family</dc:creator>
  <cp:lastModifiedBy>Steve Foster</cp:lastModifiedBy>
  <cp:revision>232</cp:revision>
  <dcterms:created xsi:type="dcterms:W3CDTF">2014-06-25T13:02:25Z</dcterms:created>
  <dcterms:modified xsi:type="dcterms:W3CDTF">2015-07-20T15:15:46Z</dcterms:modified>
</cp:coreProperties>
</file>